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669088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CDC3F-2427-419C-ABB3-91DA6ABC4F73}" type="datetimeFigureOut">
              <a:rPr lang="cs-CZ" smtClean="0"/>
              <a:t>21.02.2025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D4631-D22F-4D55-9C98-C57206C810B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86A96-EE85-4C72-9D1E-36C15CDF1DFD}" type="datetimeFigureOut">
              <a:rPr lang="cs-CZ" smtClean="0"/>
              <a:pPr/>
              <a:t>21.02.2025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0FB7D-F399-459F-B70D-F1A695C7FDA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Obsah, jednotky obsahu</a:t>
            </a:r>
            <a:br>
              <a:rPr lang="cs-CZ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ročník</a:t>
            </a:r>
            <a:endParaRPr lang="cs-CZ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39552" y="476672"/>
            <a:ext cx="806489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Jednotky obsahu používáme k určování obsahů čtverců, obdélníků…</a:t>
            </a:r>
          </a:p>
        </p:txBody>
      </p:sp>
      <p:sp>
        <p:nvSpPr>
          <p:cNvPr id="5" name="Obdélník 4"/>
          <p:cNvSpPr/>
          <p:nvPr/>
        </p:nvSpPr>
        <p:spPr>
          <a:xfrm>
            <a:off x="539552" y="1772816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Jednotky obsahu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979712" y="234888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Ahoj! Jsem čtverec o straně 1 mm. Jmenuji se _______________________.</a:t>
            </a:r>
          </a:p>
        </p:txBody>
      </p:sp>
      <p:sp>
        <p:nvSpPr>
          <p:cNvPr id="7" name="Obdélník 6"/>
          <p:cNvSpPr/>
          <p:nvPr/>
        </p:nvSpPr>
        <p:spPr>
          <a:xfrm>
            <a:off x="1043608" y="2636912"/>
            <a:ext cx="21602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1691680" y="2708920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accent1">
                    <a:lumMod val="50000"/>
                  </a:schemeClr>
                </a:solidFill>
              </a:rPr>
              <a:t>milimetr čtvereční – 1</a:t>
            </a:r>
            <a:r>
              <a:rPr lang="cs-CZ" sz="2400" dirty="0"/>
              <a:t> </a:t>
            </a:r>
            <a:r>
              <a:rPr lang="cs-CZ" sz="2400" dirty="0">
                <a:solidFill>
                  <a:schemeClr val="accent1">
                    <a:lumMod val="50000"/>
                  </a:schemeClr>
                </a:solidFill>
              </a:rPr>
              <a:t>mm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979712" y="3573016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Ahoj! Jsem čtverec o straně 1 cm. Jmenuji se _______________________.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907704" y="393305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accent1">
                    <a:lumMod val="50000"/>
                  </a:schemeClr>
                </a:solidFill>
              </a:rPr>
              <a:t>centimetr čtvereční – 1 cm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899592" y="3717032"/>
            <a:ext cx="57606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1907704" y="4653136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Ahoj! Jsem čtverec o straně 1 dm. Jmenuji se _______________________.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907704" y="501317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accent1">
                    <a:lumMod val="50000"/>
                  </a:schemeClr>
                </a:solidFill>
              </a:rPr>
              <a:t> decimetr čtvereční – 1 dm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282580" y="4997599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5280323" y="3873302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5307360" y="2665140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539552" y="4653136"/>
            <a:ext cx="1152128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907704" y="5805264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m  - obsah čtverce o straně 1 m.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2398018" y="574662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Další jednotky obsahu</a:t>
            </a:r>
          </a:p>
        </p:txBody>
      </p:sp>
      <p:sp>
        <p:nvSpPr>
          <p:cNvPr id="4" name="Obdélník 3"/>
          <p:cNvSpPr/>
          <p:nvPr/>
        </p:nvSpPr>
        <p:spPr>
          <a:xfrm>
            <a:off x="467544" y="1268760"/>
            <a:ext cx="8064896" cy="43204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1 a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67544" y="170080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Je to obsah čtverce o straně 10 m. V arech se vyjadřuje  obsah (výměra) zahrady, menšího pole apod.</a:t>
            </a:r>
          </a:p>
        </p:txBody>
      </p:sp>
      <p:sp>
        <p:nvSpPr>
          <p:cNvPr id="6" name="Obdélník 5"/>
          <p:cNvSpPr/>
          <p:nvPr/>
        </p:nvSpPr>
        <p:spPr>
          <a:xfrm>
            <a:off x="467544" y="2852936"/>
            <a:ext cx="8064896" cy="43204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1 ha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67544" y="3429000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Je to obsah čtverce o straně 100 m. V hektarech se uvádí výměra lesů, přehrad, větších polí a rybníků.</a:t>
            </a:r>
          </a:p>
        </p:txBody>
      </p:sp>
      <p:sp>
        <p:nvSpPr>
          <p:cNvPr id="8" name="Obdélník 7"/>
          <p:cNvSpPr/>
          <p:nvPr/>
        </p:nvSpPr>
        <p:spPr>
          <a:xfrm>
            <a:off x="467544" y="4725144"/>
            <a:ext cx="8064896" cy="43204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1 km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67544" y="5229200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Je to obsah čtverce o straně 1 000 m. V kilometrech čtverečních se uvádí rozloha velkých území nebo států.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4717218" y="469626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Převody jednotek obsahu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79512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km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475656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ha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699792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a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292080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dm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995936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m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660232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cm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956376" y="371703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1 mm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743046" y="364477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4408062" y="365210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888924" y="365072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7230570" y="368031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8639448" y="369508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</a:t>
            </a:r>
          </a:p>
        </p:txBody>
      </p:sp>
      <p:sp>
        <p:nvSpPr>
          <p:cNvPr id="19" name="Oblouk 18"/>
          <p:cNvSpPr/>
          <p:nvPr/>
        </p:nvSpPr>
        <p:spPr>
          <a:xfrm>
            <a:off x="7313105" y="3330465"/>
            <a:ext cx="878813" cy="701374"/>
          </a:xfrm>
          <a:prstGeom prst="arc">
            <a:avLst>
              <a:gd name="adj1" fmla="val 10711149"/>
              <a:gd name="adj2" fmla="val 0"/>
            </a:avLst>
          </a:prstGeom>
          <a:ln w="28575">
            <a:solidFill>
              <a:schemeClr val="accent1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louk 19"/>
          <p:cNvSpPr/>
          <p:nvPr/>
        </p:nvSpPr>
        <p:spPr>
          <a:xfrm>
            <a:off x="2029544" y="3326589"/>
            <a:ext cx="878813" cy="701374"/>
          </a:xfrm>
          <a:prstGeom prst="arc">
            <a:avLst>
              <a:gd name="adj1" fmla="val 10711149"/>
              <a:gd name="adj2" fmla="val 0"/>
            </a:avLst>
          </a:prstGeom>
          <a:ln w="28575">
            <a:solidFill>
              <a:schemeClr val="accent1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louk 20"/>
          <p:cNvSpPr/>
          <p:nvPr/>
        </p:nvSpPr>
        <p:spPr>
          <a:xfrm>
            <a:off x="3256271" y="3381829"/>
            <a:ext cx="878813" cy="701374"/>
          </a:xfrm>
          <a:prstGeom prst="arc">
            <a:avLst>
              <a:gd name="adj1" fmla="val 10711149"/>
              <a:gd name="adj2" fmla="val 0"/>
            </a:avLst>
          </a:prstGeom>
          <a:ln w="28575">
            <a:solidFill>
              <a:schemeClr val="accent1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louk 21"/>
          <p:cNvSpPr/>
          <p:nvPr/>
        </p:nvSpPr>
        <p:spPr>
          <a:xfrm>
            <a:off x="4605536" y="3324335"/>
            <a:ext cx="878813" cy="701374"/>
          </a:xfrm>
          <a:prstGeom prst="arc">
            <a:avLst>
              <a:gd name="adj1" fmla="val 10711149"/>
              <a:gd name="adj2" fmla="val 0"/>
            </a:avLst>
          </a:prstGeom>
          <a:ln w="28575">
            <a:solidFill>
              <a:schemeClr val="accent1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louk 22"/>
          <p:cNvSpPr/>
          <p:nvPr/>
        </p:nvSpPr>
        <p:spPr>
          <a:xfrm>
            <a:off x="6029063" y="3309257"/>
            <a:ext cx="878813" cy="701374"/>
          </a:xfrm>
          <a:prstGeom prst="arc">
            <a:avLst>
              <a:gd name="adj1" fmla="val 10711149"/>
              <a:gd name="adj2" fmla="val 0"/>
            </a:avLst>
          </a:prstGeom>
          <a:ln w="28575">
            <a:solidFill>
              <a:schemeClr val="accent1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louk 23"/>
          <p:cNvSpPr/>
          <p:nvPr/>
        </p:nvSpPr>
        <p:spPr>
          <a:xfrm>
            <a:off x="875365" y="3309821"/>
            <a:ext cx="878813" cy="701374"/>
          </a:xfrm>
          <a:prstGeom prst="arc">
            <a:avLst>
              <a:gd name="adj1" fmla="val 10711149"/>
              <a:gd name="adj2" fmla="val 0"/>
            </a:avLst>
          </a:prstGeom>
          <a:ln w="28575">
            <a:solidFill>
              <a:schemeClr val="accent1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TextovéPole 24"/>
          <p:cNvSpPr txBox="1"/>
          <p:nvPr/>
        </p:nvSpPr>
        <p:spPr>
          <a:xfrm>
            <a:off x="899592" y="28529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: 100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2051720" y="28529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: 100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3275856" y="28529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: 100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4572000" y="28529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: 100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6084168" y="28529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: 100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7380312" y="28529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: 100</a:t>
            </a:r>
          </a:p>
        </p:txBody>
      </p:sp>
      <p:sp>
        <p:nvSpPr>
          <p:cNvPr id="31" name="Oblouk 30"/>
          <p:cNvSpPr/>
          <p:nvPr/>
        </p:nvSpPr>
        <p:spPr>
          <a:xfrm rot="10800000">
            <a:off x="686679" y="3765398"/>
            <a:ext cx="936104" cy="792088"/>
          </a:xfrm>
          <a:prstGeom prst="arc">
            <a:avLst>
              <a:gd name="adj1" fmla="val 10603175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louk 31"/>
          <p:cNvSpPr/>
          <p:nvPr/>
        </p:nvSpPr>
        <p:spPr>
          <a:xfrm rot="10800000">
            <a:off x="1918501" y="3793119"/>
            <a:ext cx="936104" cy="792088"/>
          </a:xfrm>
          <a:prstGeom prst="arc">
            <a:avLst>
              <a:gd name="adj1" fmla="val 10603175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blouk 32"/>
          <p:cNvSpPr/>
          <p:nvPr/>
        </p:nvSpPr>
        <p:spPr>
          <a:xfrm rot="10800000">
            <a:off x="3180680" y="3764091"/>
            <a:ext cx="936104" cy="792088"/>
          </a:xfrm>
          <a:prstGeom prst="arc">
            <a:avLst>
              <a:gd name="adj1" fmla="val 10603175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Oblouk 33"/>
          <p:cNvSpPr/>
          <p:nvPr/>
        </p:nvSpPr>
        <p:spPr>
          <a:xfrm rot="10800000">
            <a:off x="4500917" y="3793683"/>
            <a:ext cx="936104" cy="792088"/>
          </a:xfrm>
          <a:prstGeom prst="arc">
            <a:avLst>
              <a:gd name="adj1" fmla="val 10603175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Oblouk 34"/>
          <p:cNvSpPr/>
          <p:nvPr/>
        </p:nvSpPr>
        <p:spPr>
          <a:xfrm rot="10800000">
            <a:off x="5880337" y="3793683"/>
            <a:ext cx="936104" cy="792088"/>
          </a:xfrm>
          <a:prstGeom prst="arc">
            <a:avLst>
              <a:gd name="adj1" fmla="val 10603175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Oblouk 35"/>
          <p:cNvSpPr/>
          <p:nvPr/>
        </p:nvSpPr>
        <p:spPr>
          <a:xfrm rot="10800000">
            <a:off x="7187186" y="3778605"/>
            <a:ext cx="936104" cy="792088"/>
          </a:xfrm>
          <a:prstGeom prst="arc">
            <a:avLst>
              <a:gd name="adj1" fmla="val 10603175"/>
              <a:gd name="adj2" fmla="val 0"/>
            </a:avLst>
          </a:prstGeom>
          <a:ln w="28575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TextovéPole 36"/>
          <p:cNvSpPr txBox="1"/>
          <p:nvPr/>
        </p:nvSpPr>
        <p:spPr>
          <a:xfrm>
            <a:off x="755576" y="46531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. 100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1907704" y="46531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. 100</a:t>
            </a:r>
          </a:p>
        </p:txBody>
      </p:sp>
      <p:sp>
        <p:nvSpPr>
          <p:cNvPr id="39" name="TextovéPole 38"/>
          <p:cNvSpPr txBox="1"/>
          <p:nvPr/>
        </p:nvSpPr>
        <p:spPr>
          <a:xfrm>
            <a:off x="3275856" y="46531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. 100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4644008" y="46531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. 100</a:t>
            </a:r>
          </a:p>
        </p:txBody>
      </p:sp>
      <p:sp>
        <p:nvSpPr>
          <p:cNvPr id="41" name="TextovéPole 40"/>
          <p:cNvSpPr txBox="1"/>
          <p:nvPr/>
        </p:nvSpPr>
        <p:spPr>
          <a:xfrm>
            <a:off x="6012160" y="46531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. 100</a:t>
            </a:r>
          </a:p>
        </p:txBody>
      </p:sp>
      <p:sp>
        <p:nvSpPr>
          <p:cNvPr id="42" name="TextovéPole 41"/>
          <p:cNvSpPr txBox="1"/>
          <p:nvPr/>
        </p:nvSpPr>
        <p:spPr>
          <a:xfrm>
            <a:off x="7308304" y="46531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. 100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Převáděj jednotky obsahu: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395535" y="1196750"/>
          <a:ext cx="8280918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4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84065"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dm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cm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5 m = 500 dm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16 dm = 1 600 cm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4 dm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= 400 cm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8 m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cm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32 dm =           cm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9 dm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=               mm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12 m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dm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7 cm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mm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1115616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483768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779912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148064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012160" y="177281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336678" y="1806083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340557" y="234518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7792549" y="2330669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209928" y="2911241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425453" y="291818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064786" y="352084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372200" y="364502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80 000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7464287" y="3544303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660232" y="422108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3 200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7760409" y="410454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6588224" y="479715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90 000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7956376" y="465313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6588224" y="5373216"/>
            <a:ext cx="85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1 200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7667487" y="531504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6372200" y="407707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6228184" y="465313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228184" y="5301208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228184" y="587727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380312" y="587727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6516216" y="5949280"/>
            <a:ext cx="711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700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395536" y="836712"/>
          <a:ext cx="8280918" cy="5280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4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84065"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dm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cm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400 mm = 4 cm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700 cm = 7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dm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20 000 cm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= 2 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500 dm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067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000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mm =         cm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900 000 cm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=       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2 800 dm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60 000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cm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1115617" y="83671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483769" y="83671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779913" y="83671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148065" y="83671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6156176" y="1340768"/>
            <a:ext cx="864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  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452320" y="1340768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6340558" y="198514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452320" y="198884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209928" y="2551203"/>
            <a:ext cx="1026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        2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7425454" y="255814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588224" y="3140968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04248" y="328498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    5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7464288" y="3184265"/>
            <a:ext cx="8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2 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7164288" y="386104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   60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7812360" y="3717032"/>
            <a:ext cx="772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 2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7452320" y="4437112"/>
            <a:ext cx="576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90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7956376" y="4293098"/>
            <a:ext cx="792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2 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7236296" y="5013176"/>
            <a:ext cx="576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28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7667488" y="4955008"/>
            <a:ext cx="792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  2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6588224" y="371703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2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7092280" y="429309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6228184" y="4941170"/>
            <a:ext cx="936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     2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7956376" y="544522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7092280" y="544522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7380312" y="5589240"/>
            <a:ext cx="711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20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Převáděj: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79512" y="980728"/>
            <a:ext cx="4355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7 m =			dm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85 cm =		mm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6 m =			cm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27 m =			dm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9 dm =			mm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18 m =			cm		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788024" y="980728"/>
            <a:ext cx="4355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500 mm =		     cm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7 000 </a:t>
            </a:r>
            <a:r>
              <a:rPr lang="cs-CZ" sz="2400" dirty="0" err="1"/>
              <a:t>000</a:t>
            </a:r>
            <a:r>
              <a:rPr lang="cs-CZ" sz="2400" dirty="0"/>
              <a:t> cm =	     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3 900 mm =		     cm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78 000 dm =		     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5 000 cm =		     dm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90 000 mm =		     dm		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419872" y="162880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899592" y="155679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11560" y="213285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55576" y="270892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49638" y="324963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755576" y="378904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3275856" y="105273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11560" y="105273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3275856" y="213285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3275856" y="270892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3347864" y="321297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3275856" y="378904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508104" y="105273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       2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6372200" y="155679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5724128" y="213285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      2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6012160" y="270892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5868144" y="321297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6156176" y="378904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8284096" y="1052736"/>
            <a:ext cx="1719808" cy="31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8100392" y="162880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8244408" y="213285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8100392" y="270892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8244408" y="321297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8244408" y="378904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1763688" y="112474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700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1763688" y="1628800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8 500</a:t>
            </a:r>
          </a:p>
        </p:txBody>
      </p:sp>
      <p:sp>
        <p:nvSpPr>
          <p:cNvPr id="32" name="TextovéPole 31"/>
          <p:cNvSpPr txBox="1"/>
          <p:nvPr/>
        </p:nvSpPr>
        <p:spPr>
          <a:xfrm>
            <a:off x="1763688" y="220486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60 000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1763688" y="386104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180 000</a:t>
            </a:r>
          </a:p>
        </p:txBody>
      </p:sp>
      <p:sp>
        <p:nvSpPr>
          <p:cNvPr id="34" name="TextovéPole 33"/>
          <p:cNvSpPr txBox="1"/>
          <p:nvPr/>
        </p:nvSpPr>
        <p:spPr>
          <a:xfrm>
            <a:off x="1763688" y="335699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90 000</a:t>
            </a:r>
          </a:p>
        </p:txBody>
      </p:sp>
      <p:sp>
        <p:nvSpPr>
          <p:cNvPr id="35" name="TextovéPole 34"/>
          <p:cNvSpPr txBox="1"/>
          <p:nvPr/>
        </p:nvSpPr>
        <p:spPr>
          <a:xfrm>
            <a:off x="1763688" y="278092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2 700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6876256" y="119675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6876256" y="170080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700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6876256" y="227687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39</a:t>
            </a:r>
          </a:p>
        </p:txBody>
      </p:sp>
      <p:sp>
        <p:nvSpPr>
          <p:cNvPr id="39" name="TextovéPole 38"/>
          <p:cNvSpPr txBox="1"/>
          <p:nvPr/>
        </p:nvSpPr>
        <p:spPr>
          <a:xfrm>
            <a:off x="6876256" y="393305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6876256" y="342900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50</a:t>
            </a:r>
          </a:p>
        </p:txBody>
      </p:sp>
      <p:sp>
        <p:nvSpPr>
          <p:cNvPr id="41" name="TextovéPole 40"/>
          <p:cNvSpPr txBox="1"/>
          <p:nvPr/>
        </p:nvSpPr>
        <p:spPr>
          <a:xfrm>
            <a:off x="6876256" y="285293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780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Převáděj jednotky obsahu: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395535" y="1196750"/>
          <a:ext cx="8280918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4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84065"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km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ha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 km = 300 ha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7 ha = 700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5 a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= 500 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8 ha  =          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14 km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=               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39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ha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   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km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1115616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004048" y="119675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012160" y="177281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092280" y="299695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588224" y="364502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1 200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7464287" y="3544303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2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660232" y="422108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80 000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7760409" y="410454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6732240" y="479715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140 000  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6588224" y="5373216"/>
            <a:ext cx="85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3 900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6372200" y="465313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6228184" y="587727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6588224" y="594928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2 000 </a:t>
            </a:r>
            <a:r>
              <a:rPr lang="cs-CZ" sz="2000" dirty="0" err="1">
                <a:solidFill>
                  <a:schemeClr val="accent6">
                    <a:lumMod val="50000"/>
                  </a:schemeClr>
                </a:solidFill>
              </a:rPr>
              <a:t>000</a:t>
            </a:r>
            <a:endParaRPr lang="cs-CZ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ovéPole 28"/>
          <p:cNvSpPr txBox="1"/>
          <p:nvPr/>
        </p:nvSpPr>
        <p:spPr>
          <a:xfrm>
            <a:off x="7956376" y="587727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ulka 16"/>
          <p:cNvGraphicFramePr>
            <a:graphicFrameLocks noGrp="1"/>
          </p:cNvGraphicFramePr>
          <p:nvPr/>
        </p:nvGraphicFramePr>
        <p:xfrm>
          <a:off x="395535" y="1196750"/>
          <a:ext cx="8280918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24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84065"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km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ha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200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m = 12 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00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ha = 9 km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000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m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= 3 ha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600 a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ha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50 000 a =       km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000 </a:t>
                      </a:r>
                      <a:r>
                        <a:rPr lang="cs-CZ" sz="2400" baseline="0" dirty="0" err="1">
                          <a:solidFill>
                            <a:schemeClr val="tx1"/>
                          </a:solidFill>
                        </a:rPr>
                        <a:t>000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m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=       km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3 900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a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   ha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5"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7 900 ha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=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baseline="0" dirty="0">
                          <a:solidFill>
                            <a:schemeClr val="tx1"/>
                          </a:solidFill>
                        </a:rPr>
                        <a:t>  k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" name="TextovéPole 17"/>
          <p:cNvSpPr txBox="1"/>
          <p:nvPr/>
        </p:nvSpPr>
        <p:spPr>
          <a:xfrm>
            <a:off x="1115616" y="119675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5004048" y="119675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6300192" y="177281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      2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6732240" y="292494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6660232" y="364502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   6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7020272" y="4221088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7760409" y="410454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7668344" y="479715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6948264" y="5373216"/>
            <a:ext cx="85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39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7092280" y="5949280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accent6">
                    <a:lumMod val="50000"/>
                  </a:schemeClr>
                </a:solidFill>
              </a:rPr>
              <a:t>79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7956376" y="587727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32" name="TextovéPole 31"/>
          <p:cNvSpPr txBox="1"/>
          <p:nvPr/>
        </p:nvSpPr>
        <p:spPr>
          <a:xfrm>
            <a:off x="7308304" y="234888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 2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8244408" y="465313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7164288" y="472514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7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Převáděj: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79512" y="980728"/>
            <a:ext cx="4355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29 km =		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17 a =			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30 ha =			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5 km =			ha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2 km =			   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14 ha =			a		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788024" y="980728"/>
            <a:ext cx="4355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120 000 a =		     km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3 800 a =	     	     ha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1 800 m =		     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1 200 a =		     ha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1 100 ha =		     km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90 000 m =		     ha		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203848" y="162880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55576" y="270892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49638" y="324963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11560" y="105273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        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3131840" y="213285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3347864" y="321297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5724128" y="213285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5868144" y="378904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8284096" y="1052736"/>
            <a:ext cx="1719808" cy="31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8244408" y="321297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1763688" y="112474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290 000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1763688" y="1628800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1 700</a:t>
            </a:r>
          </a:p>
        </p:txBody>
      </p:sp>
      <p:sp>
        <p:nvSpPr>
          <p:cNvPr id="32" name="TextovéPole 31"/>
          <p:cNvSpPr txBox="1"/>
          <p:nvPr/>
        </p:nvSpPr>
        <p:spPr>
          <a:xfrm>
            <a:off x="1763688" y="220486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300 000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1763688" y="386104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1 400</a:t>
            </a:r>
          </a:p>
        </p:txBody>
      </p:sp>
      <p:sp>
        <p:nvSpPr>
          <p:cNvPr id="34" name="TextovéPole 33"/>
          <p:cNvSpPr txBox="1"/>
          <p:nvPr/>
        </p:nvSpPr>
        <p:spPr>
          <a:xfrm>
            <a:off x="1763688" y="3356992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2 000 </a:t>
            </a:r>
            <a:r>
              <a:rPr lang="cs-CZ" sz="2000" b="1" dirty="0" err="1">
                <a:solidFill>
                  <a:schemeClr val="accent6">
                    <a:lumMod val="50000"/>
                  </a:schemeClr>
                </a:solidFill>
              </a:rPr>
              <a:t>000</a:t>
            </a:r>
            <a:endParaRPr lang="cs-CZ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TextovéPole 34"/>
          <p:cNvSpPr txBox="1"/>
          <p:nvPr/>
        </p:nvSpPr>
        <p:spPr>
          <a:xfrm>
            <a:off x="1763688" y="2780928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500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6876256" y="119675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6876256" y="170080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38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6876256" y="227687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18</a:t>
            </a:r>
          </a:p>
        </p:txBody>
      </p:sp>
      <p:sp>
        <p:nvSpPr>
          <p:cNvPr id="39" name="TextovéPole 38"/>
          <p:cNvSpPr txBox="1"/>
          <p:nvPr/>
        </p:nvSpPr>
        <p:spPr>
          <a:xfrm>
            <a:off x="6876256" y="386104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6876256" y="335699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11</a:t>
            </a:r>
          </a:p>
        </p:txBody>
      </p:sp>
      <p:sp>
        <p:nvSpPr>
          <p:cNvPr id="41" name="TextovéPole 40"/>
          <p:cNvSpPr txBox="1"/>
          <p:nvPr/>
        </p:nvSpPr>
        <p:spPr>
          <a:xfrm>
            <a:off x="6876256" y="285293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Převeď na stejné obsahy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67544" y="1196752"/>
            <a:ext cx="3096344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A) 5 km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B) 5 500 mm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C) 500 cm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D) 55 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E) 55 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F) 5 500 dm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5076056" y="1196752"/>
            <a:ext cx="30963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a) 55 cm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b) 5 dm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c) 500 ha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d) 55 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e) 5 500 dm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f) 5 500 m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392560" y="1303020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003648" y="184515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356300" y="350782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658436" y="240368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898044" y="405532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122992" y="129040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5993452" y="185428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5962972" y="295156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508596" y="350592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327656" y="405342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548680"/>
            <a:ext cx="806489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chemeClr val="tx1"/>
                </a:solidFill>
              </a:rPr>
              <a:t>Obsahy útvarů seřaď vzestupně:</a:t>
            </a:r>
          </a:p>
        </p:txBody>
      </p:sp>
      <p:sp>
        <p:nvSpPr>
          <p:cNvPr id="3" name="Elipsa 2"/>
          <p:cNvSpPr/>
          <p:nvPr/>
        </p:nvSpPr>
        <p:spPr>
          <a:xfrm>
            <a:off x="251520" y="1196752"/>
            <a:ext cx="17281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3 dm</a:t>
            </a:r>
          </a:p>
        </p:txBody>
      </p:sp>
      <p:sp>
        <p:nvSpPr>
          <p:cNvPr id="4" name="Elipsa 3"/>
          <p:cNvSpPr/>
          <p:nvPr/>
        </p:nvSpPr>
        <p:spPr>
          <a:xfrm>
            <a:off x="1547664" y="2132856"/>
            <a:ext cx="201622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400 cm</a:t>
            </a:r>
          </a:p>
        </p:txBody>
      </p:sp>
      <p:sp>
        <p:nvSpPr>
          <p:cNvPr id="5" name="Elipsa 4"/>
          <p:cNvSpPr/>
          <p:nvPr/>
        </p:nvSpPr>
        <p:spPr>
          <a:xfrm>
            <a:off x="179512" y="2996952"/>
            <a:ext cx="201622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130 mm</a:t>
            </a:r>
          </a:p>
        </p:txBody>
      </p:sp>
      <p:sp>
        <p:nvSpPr>
          <p:cNvPr id="6" name="Elipsa 5"/>
          <p:cNvSpPr/>
          <p:nvPr/>
        </p:nvSpPr>
        <p:spPr>
          <a:xfrm>
            <a:off x="1557660" y="3872632"/>
            <a:ext cx="201622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600 m</a:t>
            </a:r>
          </a:p>
        </p:txBody>
      </p:sp>
      <p:sp>
        <p:nvSpPr>
          <p:cNvPr id="7" name="Elipsa 6"/>
          <p:cNvSpPr/>
          <p:nvPr/>
        </p:nvSpPr>
        <p:spPr>
          <a:xfrm>
            <a:off x="134516" y="4719960"/>
            <a:ext cx="201622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200 a</a:t>
            </a:r>
          </a:p>
        </p:txBody>
      </p:sp>
      <p:sp>
        <p:nvSpPr>
          <p:cNvPr id="8" name="Elipsa 7"/>
          <p:cNvSpPr/>
          <p:nvPr/>
        </p:nvSpPr>
        <p:spPr>
          <a:xfrm>
            <a:off x="1847676" y="5401668"/>
            <a:ext cx="17281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5 a</a:t>
            </a:r>
          </a:p>
        </p:txBody>
      </p:sp>
      <p:sp>
        <p:nvSpPr>
          <p:cNvPr id="9" name="Elipsa 8"/>
          <p:cNvSpPr/>
          <p:nvPr/>
        </p:nvSpPr>
        <p:spPr>
          <a:xfrm>
            <a:off x="143024" y="5894760"/>
            <a:ext cx="172819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3 ha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1379860" y="138836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2998564" y="235024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1669256" y="320533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2939256" y="406474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901</Words>
  <Application>Microsoft Office PowerPoint</Application>
  <PresentationFormat>Předvádění na obrazovce (4:3)</PresentationFormat>
  <Paragraphs>352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Motiv sady Office</vt:lpstr>
      <vt:lpstr>Obsah, jednotky obsahu 5. ročník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Obsah, jednotky obsahu 5. ročník</dc:title>
  <dc:creator>JasLouie</dc:creator>
  <cp:lastModifiedBy>Milena Tuzarová</cp:lastModifiedBy>
  <cp:revision>44</cp:revision>
  <dcterms:created xsi:type="dcterms:W3CDTF">2011-08-15T09:49:17Z</dcterms:created>
  <dcterms:modified xsi:type="dcterms:W3CDTF">2025-02-21T13:04:10Z</dcterms:modified>
</cp:coreProperties>
</file>