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FE9F0-ECB4-4587-A9E7-79FDEB4697BB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0BED3-E6E8-4FE4-82E4-611745263C1A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A0BED3-E6E8-4FE4-82E4-611745263C1A}" type="slidenum">
              <a:rPr lang="sk-SK" smtClean="0"/>
              <a:pPr/>
              <a:t>7</a:t>
            </a:fld>
            <a:endParaRPr 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19.3.2020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levizeseznam.cz/video/slavnedny/den-atentatu-na-hitlera-20-cervenec-151597" TargetMode="External"/><Relationship Id="rId2" Type="http://schemas.openxmlformats.org/officeDocument/2006/relationships/hyperlink" Target="https://www.televizeseznam.cz/video/slavnedny/den-kdy-hitler-spachal-sebevrazdu-30-duben-151202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elevizeseznam.cz/video/slavnedny/den-kdy-byla-svrzena-atomova-bomba-na-hirosimu-6-srpen-151607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 rot="20793736">
            <a:off x="1580950" y="2775157"/>
            <a:ext cx="8317795" cy="1470025"/>
          </a:xfrm>
        </p:spPr>
        <p:txBody>
          <a:bodyPr>
            <a:no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PORÁŽKA NĚMECKA               </a:t>
            </a: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      A </a:t>
            </a: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JEHO SPOJENCŮ</a:t>
            </a:r>
            <a:endParaRPr lang="cs-CZ" b="1" dirty="0">
              <a:ln w="11430">
                <a:solidFill>
                  <a:sysClr val="windowText" lastClr="000000"/>
                </a:solidFill>
              </a:ln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PORÁŽKA </a:t>
            </a: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/>
            </a:r>
            <a:b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</a:b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NĚMECKA </a:t>
            </a: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A</a:t>
            </a: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 JEHO </a:t>
            </a: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SPOJENC</a:t>
            </a: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Ů</a:t>
            </a:r>
            <a:endParaRPr lang="cs-CZ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Od roku 1940 Hitler obsadil většinu Evropy. </a:t>
            </a:r>
          </a:p>
          <a:p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V </a:t>
            </a:r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o</a:t>
            </a:r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bsazených zemích rostl </a:t>
            </a:r>
            <a:r>
              <a:rPr lang="cs-CZ" sz="2800" b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odpor vůči Němcům</a:t>
            </a:r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. </a:t>
            </a:r>
            <a:endParaRPr lang="cs-CZ" sz="28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Šípka dolu 3"/>
          <p:cNvSpPr/>
          <p:nvPr/>
        </p:nvSpPr>
        <p:spPr>
          <a:xfrm>
            <a:off x="6248400" y="2895600"/>
            <a:ext cx="609600" cy="381000"/>
          </a:xfrm>
          <a:prstGeom prst="downArrow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b="1" dirty="0"/>
          </a:p>
        </p:txBody>
      </p:sp>
      <p:sp>
        <p:nvSpPr>
          <p:cNvPr id="5" name="BlokTextu 4"/>
          <p:cNvSpPr txBox="1"/>
          <p:nvPr/>
        </p:nvSpPr>
        <p:spPr>
          <a:xfrm>
            <a:off x="3962400" y="3276600"/>
            <a:ext cx="5089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4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sabotáže. atentáty, partyzánsk</a:t>
            </a:r>
            <a:r>
              <a:rPr lang="cs-CZ" sz="24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é </a:t>
            </a:r>
            <a:r>
              <a:rPr lang="cs-CZ" sz="24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skupiny</a:t>
            </a:r>
            <a:endParaRPr lang="cs-CZ" sz="24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4344" name="Picture 8" descr="https://sites.google.com/a/gnj.cz/holocaust/_/rsrc/1329057948573/3-rise/atentaty-na-hitlera/atentat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4648200" y="3962400"/>
            <a:ext cx="3524250" cy="2466975"/>
          </a:xfrm>
          <a:prstGeom prst="rect">
            <a:avLst/>
          </a:prstGeom>
          <a:noFill/>
        </p:spPr>
      </p:pic>
      <p:pic>
        <p:nvPicPr>
          <p:cNvPr id="14340" name="Picture 4" descr="https://upload.wikimedia.org/wikipedia/en/thumb/d/da/Stop_hand_nuvola_2.svg/1024px-Stop_hand_nuvola_2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3733800"/>
            <a:ext cx="1600200" cy="1600200"/>
          </a:xfrm>
          <a:prstGeom prst="rect">
            <a:avLst/>
          </a:prstGeom>
          <a:noFill/>
        </p:spPr>
      </p:pic>
      <p:pic>
        <p:nvPicPr>
          <p:cNvPr id="14346" name="Picture 10" descr="http://i3.cn.cz/1090246740_hitler-atentat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372431" y="3048000"/>
            <a:ext cx="3589969" cy="2362200"/>
          </a:xfrm>
          <a:prstGeom prst="rect">
            <a:avLst/>
          </a:prstGeom>
          <a:noFill/>
        </p:spPr>
      </p:pic>
      <p:sp>
        <p:nvSpPr>
          <p:cNvPr id="12" name="BlokTextu 11"/>
          <p:cNvSpPr txBox="1"/>
          <p:nvPr/>
        </p:nvSpPr>
        <p:spPr>
          <a:xfrm>
            <a:off x="285993" y="5478959"/>
            <a:ext cx="41264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200" b="1" dirty="0" smtClean="0">
                <a:latin typeface="Andalus" pitchFamily="18" charset="-78"/>
                <a:cs typeface="Andalus" pitchFamily="18" charset="-78"/>
              </a:rPr>
              <a:t>Atentát na Hitlera. Budova, v které </a:t>
            </a:r>
            <a:br>
              <a:rPr lang="cs-CZ" sz="2200" b="1" dirty="0" smtClean="0">
                <a:latin typeface="Andalus" pitchFamily="18" charset="-78"/>
                <a:cs typeface="Andalus" pitchFamily="18" charset="-78"/>
              </a:rPr>
            </a:br>
            <a:r>
              <a:rPr lang="cs-CZ" sz="2200" b="1" dirty="0" smtClean="0">
                <a:latin typeface="Andalus" pitchFamily="18" charset="-78"/>
                <a:cs typeface="Andalus" pitchFamily="18" charset="-78"/>
              </a:rPr>
              <a:t>se konala porada, po výbuchu.</a:t>
            </a:r>
            <a:endParaRPr lang="cs-CZ" sz="22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120"/>
                            </p:stCondLst>
                            <p:childTnLst>
                              <p:par>
                                <p:cTn id="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62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2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2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20"/>
                            </p:stCondLst>
                            <p:childTnLst>
                              <p:par>
                                <p:cTn id="30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20"/>
                            </p:stCondLst>
                            <p:childTnLst>
                              <p:par>
                                <p:cTn id="3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20"/>
                            </p:stCondLst>
                            <p:childTnLst>
                              <p:par>
                                <p:cTn id="5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120"/>
                            </p:stCondLst>
                            <p:childTnLst>
                              <p:par>
                                <p:cTn id="58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PORÁŽKA </a:t>
            </a:r>
            <a:b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NĚMECKA A JEHO SPOJENCŮ</a:t>
            </a: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Partyzánské boje se </a:t>
            </a:r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uskutečňují</a:t>
            </a:r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 na území SSSR, Francie, Polska, Slovenska a Itálie. </a:t>
            </a:r>
            <a:endParaRPr lang="cs-CZ" sz="2800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5362" name="Picture 2" descr="http://www2.teraz.sk/usercontent/photos/8/1/a/3-81a4f314fdd830a10b8060472fd41053f3c5eba7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b="9474"/>
          <a:stretch>
            <a:fillRect/>
          </a:stretch>
        </p:blipFill>
        <p:spPr bwMode="auto">
          <a:xfrm>
            <a:off x="4495800" y="3124200"/>
            <a:ext cx="4319477" cy="2286000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364" name="Picture 4" descr="https://encrypted-tbn2.gstatic.com/images?q=tbn:ANd9GcRpeW_2gbfxFemvb61TT3zM1OZWg-AzypQL8KxeJIPoTCgp1Cn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4343400"/>
            <a:ext cx="3673928" cy="205740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BlokTextu 5"/>
          <p:cNvSpPr txBox="1"/>
          <p:nvPr/>
        </p:nvSpPr>
        <p:spPr>
          <a:xfrm>
            <a:off x="855178" y="2590800"/>
            <a:ext cx="59266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Politici organizovali </a:t>
            </a:r>
            <a:r>
              <a:rPr lang="cs-CZ" sz="28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zahraniční odboj. </a:t>
            </a:r>
            <a:endParaRPr lang="cs-CZ" sz="28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BlokTextu 6"/>
          <p:cNvSpPr txBox="1"/>
          <p:nvPr/>
        </p:nvSpPr>
        <p:spPr>
          <a:xfrm>
            <a:off x="914400" y="3200400"/>
            <a:ext cx="316304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Soustředil se hlavně </a:t>
            </a:r>
            <a:br>
              <a:rPr lang="cs-CZ" sz="2800" dirty="0" smtClean="0">
                <a:latin typeface="Andalus" pitchFamily="18" charset="-78"/>
                <a:cs typeface="Andalus" pitchFamily="18" charset="-78"/>
              </a:rPr>
            </a:br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v Anglii, v Londýně.</a:t>
            </a:r>
            <a:endParaRPr lang="cs-CZ" sz="28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PORÁŽKA </a:t>
            </a:r>
            <a:b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cs-CZ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NĚMECKA A JEHO SPOJENCŮ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>
                <a:latin typeface="Andalus" pitchFamily="18" charset="-78"/>
                <a:cs typeface="Andalus" pitchFamily="18" charset="-78"/>
              </a:rPr>
              <a:t>Vznik protifašistických povstání.</a:t>
            </a:r>
          </a:p>
          <a:p>
            <a:r>
              <a:rPr lang="cs-CZ" dirty="0" smtClean="0">
                <a:latin typeface="Andalus" pitchFamily="18" charset="-78"/>
                <a:cs typeface="Andalus" pitchFamily="18" charset="-78"/>
              </a:rPr>
              <a:t>V Itálii roku 1943 </a:t>
            </a:r>
            <a:r>
              <a:rPr lang="cs-CZ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Mussoliniho zvrhli 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vlastní </a:t>
            </a:r>
            <a:r>
              <a:rPr lang="cs-CZ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přívrženci.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</a:t>
            </a:r>
          </a:p>
          <a:p>
            <a:r>
              <a:rPr lang="cs-CZ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Itálie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– </a:t>
            </a:r>
            <a:r>
              <a:rPr lang="cs-CZ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nejdůležitějším spojencem 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Německa            v Evropě, byla </a:t>
            </a:r>
            <a:br>
              <a:rPr lang="cs-CZ" dirty="0" smtClean="0">
                <a:latin typeface="Andalus" pitchFamily="18" charset="-78"/>
                <a:cs typeface="Andalus" pitchFamily="18" charset="-78"/>
              </a:rPr>
            </a:br>
            <a:r>
              <a:rPr lang="cs-CZ" dirty="0" smtClean="0">
                <a:latin typeface="Andalus" pitchFamily="18" charset="-78"/>
                <a:cs typeface="Andalus" pitchFamily="18" charset="-78"/>
              </a:rPr>
              <a:t>poražena. </a:t>
            </a:r>
            <a:endParaRPr lang="cs-CZ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6388" name="Picture 4" descr="http://img.ceskatelevize.cz/program/porady/10533506463/foto09/03.jpg?1417542991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3771900" y="3789934"/>
            <a:ext cx="4914900" cy="2763266"/>
          </a:xfrm>
          <a:prstGeom prst="rect">
            <a:avLst/>
          </a:prstGeom>
          <a:noFill/>
        </p:spPr>
      </p:pic>
      <p:pic>
        <p:nvPicPr>
          <p:cNvPr id="16386" name="Picture 2" descr="http://i.telegraph.co.uk/multimedia/archive/01910/Benito-Mussolini_1910477c.jpg"/>
          <p:cNvPicPr>
            <a:picLocks noChangeAspect="1" noChangeArrowheads="1"/>
          </p:cNvPicPr>
          <p:nvPr/>
        </p:nvPicPr>
        <p:blipFill>
          <a:blip r:embed="rId3" cstate="print"/>
          <a:srcRect r="25217"/>
          <a:stretch>
            <a:fillRect/>
          </a:stretch>
        </p:blipFill>
        <p:spPr bwMode="auto">
          <a:xfrm>
            <a:off x="1905000" y="4724400"/>
            <a:ext cx="2209800" cy="1843642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cs-CZ" sz="4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Pád</a:t>
            </a:r>
            <a:r>
              <a:rPr lang="cs-CZ" sz="4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Třetí </a:t>
            </a:r>
            <a:r>
              <a:rPr lang="cs-CZ" sz="4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ř</a:t>
            </a:r>
            <a:r>
              <a:rPr lang="cs-CZ" sz="48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íše</a:t>
            </a:r>
            <a:endParaRPr lang="cs-CZ" sz="4800" b="1" dirty="0">
              <a:ln w="1143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/>
          </a:bodyPr>
          <a:lstStyle/>
          <a:p>
            <a:r>
              <a:rPr lang="cs-CZ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V červnu 1944 se armády západních spojenců vylodily ve Francii.</a:t>
            </a:r>
          </a:p>
          <a:p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Německo se na východě bránilo Rudé armádě             a zároveň bojovalo na západní frontě (Francie).</a:t>
            </a:r>
          </a:p>
          <a:p>
            <a:endParaRPr lang="cs-CZ" sz="2800" dirty="0" smtClean="0">
              <a:latin typeface="Andalus" pitchFamily="18" charset="-78"/>
              <a:cs typeface="Andalus" pitchFamily="18" charset="-78"/>
            </a:endParaRPr>
          </a:p>
          <a:p>
            <a:endParaRPr lang="cs-CZ" sz="28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Hitler válku prohrál – </a:t>
            </a:r>
            <a:br>
              <a:rPr lang="cs-CZ" sz="2800" dirty="0" smtClean="0">
                <a:latin typeface="Andalus" pitchFamily="18" charset="-78"/>
                <a:cs typeface="Andalus" pitchFamily="18" charset="-78"/>
              </a:rPr>
            </a:br>
            <a:r>
              <a:rPr lang="cs-CZ" sz="28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spáchal sebevraždu </a:t>
            </a:r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v bunkru.</a:t>
            </a:r>
          </a:p>
          <a:p>
            <a:endParaRPr lang="sk-SK" sz="28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" name="Šípka dolu 3"/>
          <p:cNvSpPr/>
          <p:nvPr/>
        </p:nvSpPr>
        <p:spPr>
          <a:xfrm>
            <a:off x="1828800" y="3276600"/>
            <a:ext cx="533400" cy="381000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BlokTextu 4"/>
          <p:cNvSpPr txBox="1"/>
          <p:nvPr/>
        </p:nvSpPr>
        <p:spPr>
          <a:xfrm>
            <a:off x="685800" y="3657600"/>
            <a:ext cx="5907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8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Pokus o atentát na Hitlera </a:t>
            </a:r>
            <a:r>
              <a:rPr lang="cs-CZ" sz="2800" dirty="0" smtClean="0">
                <a:latin typeface="Andalus" pitchFamily="18" charset="-78"/>
                <a:cs typeface="Andalus" pitchFamily="18" charset="-78"/>
              </a:rPr>
              <a:t>- neúspěšný</a:t>
            </a:r>
            <a:r>
              <a:rPr lang="sk-SK" sz="28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.</a:t>
            </a:r>
            <a:endParaRPr lang="sk-SK" sz="28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8434" name="Picture 2" descr="http://www.news.sk/public/images_art/2015/4/1160/2530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4152669"/>
            <a:ext cx="3295650" cy="2476731"/>
          </a:xfrm>
          <a:prstGeom prst="rect">
            <a:avLst/>
          </a:prstGeom>
          <a:ln w="38100" cap="sq">
            <a:solidFill>
              <a:srgbClr val="0070C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2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2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2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20"/>
                            </p:stCondLst>
                            <p:childTnLst>
                              <p:par>
                                <p:cTn id="2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2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7410" name="Picture 2" descr="http://ipravda.sk/res/2015/05/04/thumbs/adolf-hitler-galer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8600"/>
            <a:ext cx="7162800" cy="4331257"/>
          </a:xfrm>
          <a:prstGeom prst="rect">
            <a:avLst/>
          </a:prstGeom>
          <a:noFill/>
        </p:spPr>
      </p:pic>
      <p:sp>
        <p:nvSpPr>
          <p:cNvPr id="5" name="BlokTextu 4"/>
          <p:cNvSpPr txBox="1"/>
          <p:nvPr/>
        </p:nvSpPr>
        <p:spPr>
          <a:xfrm>
            <a:off x="378481" y="4572000"/>
            <a:ext cx="851867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400" b="1" dirty="0" smtClean="0">
                <a:latin typeface="Andalus" pitchFamily="18" charset="-78"/>
                <a:cs typeface="Andalus" pitchFamily="18" charset="-78"/>
              </a:rPr>
              <a:t>Hitler strávil v protiletadlovém krytu poslední týdny svého života. </a:t>
            </a:r>
            <a:br>
              <a:rPr lang="cs-CZ" sz="2400" b="1" dirty="0" smtClean="0">
                <a:latin typeface="Andalus" pitchFamily="18" charset="-78"/>
                <a:cs typeface="Andalus" pitchFamily="18" charset="-78"/>
              </a:rPr>
            </a:br>
            <a:r>
              <a:rPr lang="cs-CZ" sz="2400" b="1" dirty="0" smtClean="0">
                <a:latin typeface="Andalus" pitchFamily="18" charset="-78"/>
                <a:cs typeface="Andalus" pitchFamily="18" charset="-78"/>
              </a:rPr>
              <a:t>Jeho zdravotní stav se čím dál více zhoršoval a ke konci války, když</a:t>
            </a:r>
            <a:br>
              <a:rPr lang="cs-CZ" sz="2400" b="1" dirty="0" smtClean="0">
                <a:latin typeface="Andalus" pitchFamily="18" charset="-78"/>
                <a:cs typeface="Andalus" pitchFamily="18" charset="-78"/>
              </a:rPr>
            </a:br>
            <a:r>
              <a:rPr lang="cs-CZ" sz="2400" b="1" dirty="0" smtClean="0">
                <a:latin typeface="Andalus" pitchFamily="18" charset="-78"/>
                <a:cs typeface="Andalus" pitchFamily="18" charset="-78"/>
              </a:rPr>
              <a:t> Berlín začalo bombardovat sovětské dělostřelectví, se částečně </a:t>
            </a:r>
            <a:br>
              <a:rPr lang="cs-CZ" sz="2400" b="1" dirty="0" smtClean="0">
                <a:latin typeface="Andalus" pitchFamily="18" charset="-78"/>
                <a:cs typeface="Andalus" pitchFamily="18" charset="-78"/>
              </a:rPr>
            </a:br>
            <a:r>
              <a:rPr lang="cs-CZ" sz="2400" b="1" dirty="0" smtClean="0">
                <a:latin typeface="Andalus" pitchFamily="18" charset="-78"/>
                <a:cs typeface="Andalus" pitchFamily="18" charset="-78"/>
              </a:rPr>
              <a:t>pomátl. </a:t>
            </a:r>
            <a:r>
              <a:rPr lang="cs-CZ" sz="2400" b="1" u="sng" dirty="0" smtClean="0">
                <a:latin typeface="Andalus" pitchFamily="18" charset="-78"/>
                <a:cs typeface="Andalus" pitchFamily="18" charset="-78"/>
              </a:rPr>
              <a:t>30. dubna 1945 </a:t>
            </a:r>
            <a:r>
              <a:rPr lang="cs-CZ" sz="2400" b="1" dirty="0" smtClean="0">
                <a:latin typeface="Andalus" pitchFamily="18" charset="-78"/>
                <a:cs typeface="Andalus" pitchFamily="18" charset="-78"/>
              </a:rPr>
              <a:t>spolu s  Evou Braunovou spáchal </a:t>
            </a:r>
            <a:br>
              <a:rPr lang="cs-CZ" sz="2400" b="1" dirty="0" smtClean="0">
                <a:latin typeface="Andalus" pitchFamily="18" charset="-78"/>
                <a:cs typeface="Andalus" pitchFamily="18" charset="-78"/>
              </a:rPr>
            </a:br>
            <a:r>
              <a:rPr lang="cs-CZ" sz="2400" b="1" dirty="0" smtClean="0">
                <a:latin typeface="Andalus" pitchFamily="18" charset="-78"/>
                <a:cs typeface="Andalus" pitchFamily="18" charset="-78"/>
              </a:rPr>
              <a:t>sebevraždu. Užil kapsli s kyanidem a střelil se do hlavy.</a:t>
            </a:r>
            <a:endParaRPr lang="cs-CZ" sz="2400" b="1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482" name="Picture 2" descr="Z tohto mrazí: FOTO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762000" y="3352800"/>
            <a:ext cx="3505200" cy="3182722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4" name="Picture 4" descr="Konferenčná miestnosť diktátora v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81500" y="304800"/>
            <a:ext cx="4762500" cy="3333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486" name="Picture 6" descr="http://img.cas.sk/img/11/article/450641_hitle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371336">
            <a:off x="4984955" y="3625311"/>
            <a:ext cx="3761360" cy="2209800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488" name="Picture 8" descr="http://img.mediacentrum.sk/gallery/640/209217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1314011">
            <a:off x="193892" y="257208"/>
            <a:ext cx="4267200" cy="284702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 anchor="b"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cs-C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Konec války</a:t>
            </a:r>
            <a:endParaRPr lang="cs-CZ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-304800" y="914400"/>
            <a:ext cx="9448800" cy="5211763"/>
          </a:xfrm>
        </p:spPr>
        <p:txBody>
          <a:bodyPr/>
          <a:lstStyle/>
          <a:p>
            <a:r>
              <a:rPr lang="cs-CZ" sz="2800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8. května 1945 Německo kapitulovalo.</a:t>
            </a:r>
          </a:p>
          <a:p>
            <a:endParaRPr lang="cs-CZ" b="1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endParaRPr lang="cs-CZ" b="1" dirty="0" smtClean="0">
              <a:solidFill>
                <a:srgbClr val="FF0000"/>
              </a:solidFill>
              <a:latin typeface="Andalus" pitchFamily="18" charset="-78"/>
              <a:cs typeface="Andalus" pitchFamily="18" charset="-78"/>
            </a:endParaRPr>
          </a:p>
          <a:p>
            <a:r>
              <a:rPr lang="cs-CZ" sz="2800" b="1" dirty="0" smtClean="0">
                <a:solidFill>
                  <a:srgbClr val="FF0000"/>
                </a:solidFill>
                <a:latin typeface="Andalus" pitchFamily="18" charset="-78"/>
                <a:ea typeface="Verdana" pitchFamily="34" charset="0"/>
                <a:cs typeface="Andalus" pitchFamily="18" charset="-78"/>
              </a:rPr>
              <a:t>Kapitulaci za Německo podepsal </a:t>
            </a:r>
            <a:r>
              <a:rPr lang="sk-SK" sz="2800" u="sng" dirty="0" err="1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Alfred</a:t>
            </a:r>
            <a:r>
              <a:rPr lang="sk-SK" sz="2800" u="sng" dirty="0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 </a:t>
            </a:r>
            <a:r>
              <a:rPr lang="sk-SK" sz="2800" u="sng" dirty="0" err="1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Jodl</a:t>
            </a:r>
            <a:r>
              <a:rPr lang="sk-SK" sz="2800" u="sng" dirty="0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 (7. </a:t>
            </a:r>
            <a:r>
              <a:rPr lang="sk-SK" sz="2800" u="sng" dirty="0" err="1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května</a:t>
            </a:r>
            <a:r>
              <a:rPr lang="sk-SK" sz="2800" u="sng" dirty="0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 1945  v Remeši) i </a:t>
            </a:r>
            <a:r>
              <a:rPr lang="sk-SK" sz="2800" u="sng" dirty="0" err="1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Wilhelm</a:t>
            </a:r>
            <a:r>
              <a:rPr lang="sk-SK" sz="2800" u="sng" dirty="0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 </a:t>
            </a:r>
            <a:r>
              <a:rPr lang="sk-SK" sz="2800" u="sng" dirty="0" err="1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Keitel</a:t>
            </a:r>
            <a:r>
              <a:rPr lang="sk-SK" sz="2800" u="sng" dirty="0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 (8. </a:t>
            </a:r>
            <a:r>
              <a:rPr lang="sk-SK" sz="2800" u="sng" dirty="0" err="1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května</a:t>
            </a:r>
            <a:r>
              <a:rPr lang="sk-SK" sz="2800" u="sng" dirty="0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 1945 v </a:t>
            </a:r>
            <a:r>
              <a:rPr lang="sk-SK" sz="2800" u="sng" dirty="0" err="1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Berlíně</a:t>
            </a:r>
            <a:r>
              <a:rPr lang="sk-SK" sz="2800" u="sng" dirty="0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)</a:t>
            </a:r>
            <a:r>
              <a:rPr lang="sk-SK" sz="2800" dirty="0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.</a:t>
            </a:r>
            <a:r>
              <a:rPr lang="sk-SK" dirty="0" smtClean="0">
                <a:latin typeface="Andalus" pitchFamily="18" charset="-78"/>
                <a:ea typeface="Verdana" pitchFamily="34" charset="0"/>
                <a:cs typeface="Andalus" pitchFamily="18" charset="-78"/>
              </a:rPr>
              <a:t> </a:t>
            </a:r>
            <a:r>
              <a:rPr lang="cs-CZ" b="1" dirty="0" smtClean="0">
                <a:solidFill>
                  <a:srgbClr val="FF0000"/>
                </a:solidFill>
                <a:latin typeface="Andalus" pitchFamily="18" charset="-78"/>
                <a:ea typeface="Verdana" pitchFamily="34" charset="0"/>
                <a:cs typeface="Andalus" pitchFamily="18" charset="-78"/>
              </a:rPr>
              <a:t>  </a:t>
            </a:r>
            <a:endParaRPr lang="cs-CZ" dirty="0" smtClean="0">
              <a:latin typeface="Andalus" pitchFamily="18" charset="-78"/>
              <a:ea typeface="Verdana" pitchFamily="34" charset="0"/>
              <a:cs typeface="Andalus" pitchFamily="18" charset="-78"/>
            </a:endParaRPr>
          </a:p>
          <a:p>
            <a:r>
              <a:rPr lang="cs-CZ" dirty="0" smtClean="0">
                <a:latin typeface="Andalus" pitchFamily="18" charset="-78"/>
                <a:cs typeface="Andalus" pitchFamily="18" charset="-78"/>
              </a:rPr>
              <a:t>Světová válka se skončila až </a:t>
            </a:r>
            <a:r>
              <a:rPr lang="cs-CZ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porážkou Japonska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, které podepsalo </a:t>
            </a:r>
            <a:br>
              <a:rPr lang="cs-CZ" dirty="0" smtClean="0">
                <a:latin typeface="Andalus" pitchFamily="18" charset="-78"/>
                <a:cs typeface="Andalus" pitchFamily="18" charset="-78"/>
              </a:rPr>
            </a:br>
            <a:r>
              <a:rPr lang="cs-CZ" b="1" dirty="0" smtClean="0">
                <a:solidFill>
                  <a:srgbClr val="FF0000"/>
                </a:solidFill>
                <a:latin typeface="Andalus" pitchFamily="18" charset="-78"/>
                <a:cs typeface="Andalus" pitchFamily="18" charset="-78"/>
              </a:rPr>
              <a:t>kapitulaci 2.9. 1945.</a:t>
            </a:r>
          </a:p>
          <a:p>
            <a:endParaRPr lang="sk-SK" dirty="0"/>
          </a:p>
        </p:txBody>
      </p:sp>
      <p:sp>
        <p:nvSpPr>
          <p:cNvPr id="4" name="Šípka dolu 3"/>
          <p:cNvSpPr/>
          <p:nvPr/>
        </p:nvSpPr>
        <p:spPr>
          <a:xfrm>
            <a:off x="2743200" y="1371600"/>
            <a:ext cx="685800" cy="4572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BlokTextu 4"/>
          <p:cNvSpPr txBox="1"/>
          <p:nvPr/>
        </p:nvSpPr>
        <p:spPr>
          <a:xfrm>
            <a:off x="838200" y="18288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 smtClean="0">
                <a:solidFill>
                  <a:srgbClr val="0070C0"/>
                </a:solidFill>
                <a:latin typeface="Andalus" pitchFamily="18" charset="-78"/>
                <a:cs typeface="Andalus" pitchFamily="18" charset="-78"/>
              </a:rPr>
              <a:t>Konec války v Evropě.</a:t>
            </a:r>
            <a:endParaRPr lang="cs-CZ" sz="2800" b="1" dirty="0">
              <a:solidFill>
                <a:srgbClr val="0070C0"/>
              </a:solidFill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9458" name="Picture 2" descr="http://nuclearauthority.weebly.com/uploads/5/3/2/9/53292489/3065462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0570" y="4191000"/>
            <a:ext cx="3893430" cy="2667000"/>
          </a:xfrm>
          <a:prstGeom prst="rect">
            <a:avLst/>
          </a:prstGeom>
          <a:noFill/>
        </p:spPr>
      </p:pic>
      <p:sp>
        <p:nvSpPr>
          <p:cNvPr id="7" name="Šípka dolu 6"/>
          <p:cNvSpPr/>
          <p:nvPr/>
        </p:nvSpPr>
        <p:spPr>
          <a:xfrm>
            <a:off x="1981200" y="5181600"/>
            <a:ext cx="685800" cy="457200"/>
          </a:xfrm>
          <a:prstGeom prst="down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BlokTextu 7"/>
          <p:cNvSpPr txBox="1"/>
          <p:nvPr/>
        </p:nvSpPr>
        <p:spPr>
          <a:xfrm>
            <a:off x="304800" y="5715000"/>
            <a:ext cx="428835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2800" b="1" dirty="0" smtClean="0">
                <a:latin typeface="Andalus" pitchFamily="18" charset="-78"/>
                <a:cs typeface="Andalus" pitchFamily="18" charset="-78"/>
              </a:rPr>
              <a:t>USA </a:t>
            </a:r>
            <a:r>
              <a:rPr lang="cs-CZ" sz="2800" b="1" dirty="0" smtClean="0">
                <a:latin typeface="Andalus" pitchFamily="18" charset="-78"/>
                <a:cs typeface="Andalus" pitchFamily="18" charset="-78"/>
              </a:rPr>
              <a:t>s</a:t>
            </a:r>
            <a:r>
              <a:rPr lang="cs-CZ" sz="2800" b="1" dirty="0" smtClean="0">
                <a:latin typeface="Andalus" pitchFamily="18" charset="-78"/>
                <a:cs typeface="Andalus" pitchFamily="18" charset="-78"/>
              </a:rPr>
              <a:t>hodily atomové bomby</a:t>
            </a:r>
            <a:br>
              <a:rPr lang="cs-CZ" sz="2800" b="1" dirty="0" smtClean="0">
                <a:latin typeface="Andalus" pitchFamily="18" charset="-78"/>
                <a:cs typeface="Andalus" pitchFamily="18" charset="-78"/>
              </a:rPr>
            </a:br>
            <a:r>
              <a:rPr lang="cs-CZ" sz="2800" b="1" dirty="0" smtClean="0">
                <a:latin typeface="Andalus" pitchFamily="18" charset="-78"/>
                <a:cs typeface="Andalus" pitchFamily="18" charset="-78"/>
              </a:rPr>
              <a:t>na Nagasaki a Hirošimu. </a:t>
            </a:r>
            <a:endParaRPr lang="cs-CZ" sz="2800" b="1" dirty="0">
              <a:latin typeface="Andalus" pitchFamily="18" charset="-78"/>
              <a:cs typeface="Andalus" pitchFamily="18" charset="-78"/>
            </a:endParaRPr>
          </a:p>
        </p:txBody>
      </p:sp>
      <p:pic>
        <p:nvPicPr>
          <p:cNvPr id="19460" name="Picture 4" descr="http://www.webjournal.sk/images3/4083.jpg"/>
          <p:cNvPicPr>
            <a:picLocks noChangeAspect="1" noChangeArrowheads="1"/>
          </p:cNvPicPr>
          <p:nvPr/>
        </p:nvPicPr>
        <p:blipFill>
          <a:blip r:embed="rId3" cstate="print"/>
          <a:srcRect b="9489"/>
          <a:stretch>
            <a:fillRect/>
          </a:stretch>
        </p:blipFill>
        <p:spPr bwMode="auto">
          <a:xfrm>
            <a:off x="7296150" y="457200"/>
            <a:ext cx="1847850" cy="18330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/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14" name="Picture 10" descr="http://img.cz.prg.cmestatic.com/media/images/660xX/Aug2015/1775712.jpg?d41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28855"/>
            <a:ext cx="7924800" cy="3085871"/>
          </a:xfrm>
          <a:prstGeom prst="rect">
            <a:avLst/>
          </a:prstGeom>
          <a:noFill/>
        </p:spPr>
      </p:pic>
      <p:pic>
        <p:nvPicPr>
          <p:cNvPr id="21518" name="Picture 14" descr="http://www2.teraz.sk/usercontent/photos/5/a/6/3-5a6fd4f645f1f87d0add0dc839932f34b6bf9f7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657600"/>
            <a:ext cx="3733800" cy="2895132"/>
          </a:xfrm>
          <a:prstGeom prst="rect">
            <a:avLst/>
          </a:prstGeom>
          <a:noFill/>
        </p:spPr>
      </p:pic>
      <p:pic>
        <p:nvPicPr>
          <p:cNvPr id="21520" name="Picture 16" descr="https://encrypted-tbn1.gstatic.com/images?q=tbn:ANd9GcRy4q67Jks2f0wSh_tT_37SfQG7KDUalM2PgrStGaCJheqioC_X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4724400" y="3657600"/>
            <a:ext cx="4038600" cy="28587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cs-CZ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Konec války</a:t>
            </a:r>
            <a:endParaRPr lang="cs-CZ" sz="54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14478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Po válce Truman, Churchill                                        a Stalin </a:t>
            </a:r>
            <a:r>
              <a:rPr lang="cs-C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rokovali o osudu Německa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Ti, kteří byli zodpovědní za zločiny – postaveni před mezinárodní soud. </a:t>
            </a:r>
          </a:p>
          <a:p>
            <a:r>
              <a:rPr lang="cs-C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Propagace fašizmu se bude soudně trestat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cs-C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Německo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– rozděleno na </a:t>
            </a:r>
            <a:br>
              <a:rPr lang="cs-CZ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 okupační zóny </a:t>
            </a:r>
            <a:br>
              <a:rPr lang="cs-C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(sovětská, americká, </a:t>
            </a:r>
            <a:br>
              <a:rPr lang="cs-CZ" dirty="0" smtClean="0">
                <a:latin typeface="Times New Roman" pitchFamily="18" charset="0"/>
                <a:cs typeface="Times New Roman" pitchFamily="18" charset="0"/>
              </a:rPr>
            </a:b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britská a francouzská).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24578" name="Picture 2" descr="http://files.historiavskratke.webnode.sk/200000014-d9a12da1e6/2SV.jpg"/>
          <p:cNvPicPr>
            <a:picLocks noChangeAspect="1" noChangeArrowheads="1"/>
          </p:cNvPicPr>
          <p:nvPr/>
        </p:nvPicPr>
        <p:blipFill>
          <a:blip r:embed="rId2" cstate="print"/>
          <a:srcRect l="21951"/>
          <a:stretch>
            <a:fillRect/>
          </a:stretch>
        </p:blipFill>
        <p:spPr bwMode="auto">
          <a:xfrm>
            <a:off x="6477000" y="177403"/>
            <a:ext cx="2590800" cy="2489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80" name="Picture 4" descr="http://ipravda.sk/res/2015/05/05/thumbs/2-svetova-vojna-oslobodenie-praha-euforia-radost-nestandard1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5334000" y="4018120"/>
            <a:ext cx="3675184" cy="26874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25602" name="Picture 2" descr="http://columen.cz/sk/images/stories/virtuemart/product/sk-nemeckoberlin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57200"/>
            <a:ext cx="8191500" cy="57912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cs-CZ" u="sng" dirty="0" smtClean="0">
                <a:latin typeface="Andalus" pitchFamily="18" charset="-78"/>
                <a:cs typeface="Andalus" pitchFamily="18" charset="-78"/>
              </a:rPr>
              <a:t>Užitečná videa </a:t>
            </a:r>
            <a:endParaRPr lang="sk-SK" u="sng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6019800"/>
          </a:xfrm>
        </p:spPr>
        <p:txBody>
          <a:bodyPr>
            <a:normAutofit fontScale="92500" lnSpcReduction="20000"/>
          </a:bodyPr>
          <a:lstStyle/>
          <a:p>
            <a:endParaRPr lang="cs-CZ" dirty="0" smtClean="0">
              <a:latin typeface="Andalus" pitchFamily="18" charset="-78"/>
              <a:cs typeface="Andalus" pitchFamily="18" charset="-78"/>
              <a:hlinkClick r:id="rId2"/>
            </a:endParaRPr>
          </a:p>
          <a:p>
            <a:r>
              <a:rPr lang="cs-CZ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https://www.televizeseznam.cz/video/slavnedny/den-atentatu-na-hitlera-20-cervenec-151597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cs-CZ" b="1" dirty="0" smtClean="0">
                <a:latin typeface="Times New Roman" pitchFamily="18" charset="0"/>
                <a:cs typeface="Times New Roman" pitchFamily="18" charset="0"/>
              </a:rPr>
              <a:t>(Nevydařený atentát na Hitlera, červenec 1944),</a:t>
            </a:r>
            <a:r>
              <a:rPr lang="cs-CZ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endParaRPr lang="cs-CZ" dirty="0" smtClean="0">
              <a:latin typeface="Times New Roman" pitchFamily="18" charset="0"/>
              <a:cs typeface="Times New Roman" pitchFamily="18" charset="0"/>
              <a:hlinkClick r:id="rId2"/>
            </a:endParaRPr>
          </a:p>
          <a:p>
            <a:r>
              <a:rPr lang="cs-CZ" dirty="0" smtClean="0">
                <a:latin typeface="Andalus" pitchFamily="18" charset="-78"/>
                <a:cs typeface="Andalus" pitchFamily="18" charset="-78"/>
                <a:hlinkClick r:id="rId2"/>
              </a:rPr>
              <a:t>https://www.televizeseznam.cz/video/slavnedny/den-kdy-hitler-spachal-sebevrazdu-30-duben-151202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 (</a:t>
            </a:r>
            <a:r>
              <a:rPr lang="cs-CZ" b="1" dirty="0" smtClean="0">
                <a:latin typeface="Andalus" pitchFamily="18" charset="-78"/>
                <a:cs typeface="Andalus" pitchFamily="18" charset="-78"/>
              </a:rPr>
              <a:t>Den, kdy Hitler spáchal sebevraždu, duben 1945</a:t>
            </a:r>
            <a:r>
              <a:rPr lang="cs-CZ" dirty="0" smtClean="0">
                <a:latin typeface="Andalus" pitchFamily="18" charset="-78"/>
                <a:cs typeface="Andalus" pitchFamily="18" charset="-78"/>
              </a:rPr>
              <a:t>), </a:t>
            </a:r>
          </a:p>
          <a:p>
            <a:endParaRPr lang="cs-CZ" dirty="0" smtClean="0">
              <a:latin typeface="Andalus" pitchFamily="18" charset="-78"/>
              <a:cs typeface="Andalus" pitchFamily="18" charset="-78"/>
            </a:endParaRPr>
          </a:p>
          <a:p>
            <a:r>
              <a:rPr lang="sk-SK" dirty="0" smtClean="0">
                <a:latin typeface="Andalus" pitchFamily="18" charset="-78"/>
                <a:cs typeface="Andalus" pitchFamily="18" charset="-78"/>
                <a:hlinkClick r:id="rId4"/>
              </a:rPr>
              <a:t>https://</a:t>
            </a:r>
            <a:r>
              <a:rPr lang="sk-SK" dirty="0" smtClean="0">
                <a:latin typeface="Andalus" pitchFamily="18" charset="-78"/>
                <a:cs typeface="Andalus" pitchFamily="18" charset="-78"/>
                <a:hlinkClick r:id="rId4"/>
              </a:rPr>
              <a:t>www.televizeseznam.cz/video/slavnedny/den-kdy-byla-svrzena-atomova-bomba-na-hirosimu-6-srpen-151607</a:t>
            </a:r>
            <a:r>
              <a:rPr lang="sk-SK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b="1" dirty="0" smtClean="0">
                <a:latin typeface="Andalus" pitchFamily="18" charset="-78"/>
                <a:cs typeface="Andalus" pitchFamily="18" charset="-78"/>
              </a:rPr>
              <a:t>(Den, kdy byla svržená atomová bomba na Hirošimu, srpen 1945). </a:t>
            </a:r>
          </a:p>
          <a:p>
            <a:endParaRPr lang="sk-SK" dirty="0" smtClean="0"/>
          </a:p>
          <a:p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cs-CZ" dirty="0" smtClean="0">
                <a:latin typeface="Andalus" pitchFamily="18" charset="-78"/>
                <a:cs typeface="Andalus" pitchFamily="18" charset="-78"/>
              </a:rPr>
              <a:t>Otázky a úkoly</a:t>
            </a:r>
            <a:endParaRPr lang="sk-SK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914400"/>
            <a:ext cx="8991600" cy="5562600"/>
          </a:xfrm>
        </p:spPr>
        <p:txBody>
          <a:bodyPr>
            <a:normAutofit fontScale="55000" lnSpcReduction="20000"/>
          </a:bodyPr>
          <a:lstStyle/>
          <a:p>
            <a:pPr marL="514350" lvl="0" indent="-514350">
              <a:buAutoNum type="arabicPeriod"/>
            </a:pP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V kterém roce (i datum) spáchal Hitler sebevraždu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.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Kde se to uskutečnilo           a jakým způsobem?</a:t>
            </a:r>
          </a:p>
          <a:p>
            <a:pPr marL="514350" lvl="0" indent="-514350">
              <a:buAutoNum type="arabicPeriod"/>
            </a:pP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Kdy přesně došlo k podepsání kapitulace Německa?</a:t>
            </a:r>
          </a:p>
          <a:p>
            <a:pPr marL="514350" lvl="0" indent="-514350">
              <a:buAutoNum type="arabicPeriod"/>
            </a:pP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Kdy přesně došlo k ukončení druhé světové války ve světě, co k tomu předcházelo?</a:t>
            </a:r>
          </a:p>
          <a:p>
            <a:pPr marL="514350" lvl="0" indent="-514350">
              <a:buAutoNum type="arabicPeriod"/>
            </a:pP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Německo bylo po válce rozděleno na okupační zóny. Kolik jich bylo, 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c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o to znamenalo a kdo si Německo rozdělil?</a:t>
            </a:r>
          </a:p>
          <a:p>
            <a:pPr marL="514350" lvl="0" indent="-514350">
              <a:buAutoNum type="arabicPeriod"/>
            </a:pPr>
            <a:endParaRPr lang="cs-CZ" sz="3600" dirty="0" smtClean="0">
              <a:latin typeface="Andalus" pitchFamily="18" charset="-78"/>
              <a:cs typeface="Andalus" pitchFamily="18" charset="-78"/>
            </a:endParaRPr>
          </a:p>
          <a:p>
            <a:pPr marL="514350" lvl="0" indent="-514350">
              <a:buNone/>
            </a:pPr>
            <a:endParaRPr lang="cs-CZ" sz="36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3600" b="1" u="sng" dirty="0" smtClean="0">
                <a:latin typeface="Andalus" pitchFamily="18" charset="-78"/>
                <a:cs typeface="Andalus" pitchFamily="18" charset="-78"/>
              </a:rPr>
              <a:t>Z opakování: </a:t>
            </a:r>
          </a:p>
          <a:p>
            <a:endParaRPr lang="cs-CZ" sz="3600" b="1" u="sng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3600" b="1" u="sng" dirty="0" smtClean="0">
                <a:latin typeface="Andalus" pitchFamily="18" charset="-78"/>
                <a:cs typeface="Andalus" pitchFamily="18" charset="-78"/>
              </a:rPr>
              <a:t>Seřaď události s roky tak, aby vznikla správná dvojice: </a:t>
            </a:r>
          </a:p>
          <a:p>
            <a:endParaRPr lang="cs-CZ" sz="36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A) květen 1945	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        1) útok Německa na Rusko</a:t>
            </a:r>
          </a:p>
          <a:p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B)  červen1941	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        2) útok Japonska na </a:t>
            </a:r>
            <a:r>
              <a:rPr lang="cs-CZ" sz="3600" dirty="0" err="1" smtClean="0">
                <a:latin typeface="Andalus" pitchFamily="18" charset="-78"/>
                <a:cs typeface="Andalus" pitchFamily="18" charset="-78"/>
              </a:rPr>
              <a:t>Pearl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3600" dirty="0" err="1" smtClean="0">
                <a:latin typeface="Andalus" pitchFamily="18" charset="-78"/>
                <a:cs typeface="Andalus" pitchFamily="18" charset="-78"/>
              </a:rPr>
              <a:t>Harbor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(USA) </a:t>
            </a:r>
          </a:p>
          <a:p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C) prosinec 1941	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        3) útok Německa na Francii </a:t>
            </a:r>
          </a:p>
          <a:p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D) květen 1940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</a:t>
            </a:r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                      4) útok Německa na Polsko</a:t>
            </a:r>
          </a:p>
          <a:p>
            <a:r>
              <a:rPr lang="cs-CZ" sz="3600" dirty="0" smtClean="0">
                <a:latin typeface="Andalus" pitchFamily="18" charset="-78"/>
                <a:cs typeface="Andalus" pitchFamily="18" charset="-78"/>
              </a:rPr>
              <a:t>E) září1939		          5) Kapitulace Německa </a:t>
            </a:r>
          </a:p>
          <a:p>
            <a:pPr marL="514350" lvl="0" indent="-514350">
              <a:buAutoNum type="arabicPeriod"/>
            </a:pPr>
            <a:endParaRPr lang="cs-CZ" dirty="0" smtClean="0">
              <a:latin typeface="Andalus" pitchFamily="18" charset="-78"/>
              <a:cs typeface="Andalus" pitchFamily="18" charset="-78"/>
            </a:endParaRPr>
          </a:p>
          <a:p>
            <a:pPr marL="514350" lvl="0" indent="-514350">
              <a:buAutoNum type="arabicPeriod"/>
            </a:pPr>
            <a:endParaRPr lang="cs-CZ" dirty="0" smtClean="0">
              <a:latin typeface="Andalus" pitchFamily="18" charset="-78"/>
              <a:cs typeface="Andalus" pitchFamily="18" charset="-78"/>
            </a:endParaRPr>
          </a:p>
          <a:p>
            <a:endParaRPr lang="cs-CZ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336</Words>
  <Application>Microsoft Office PowerPoint</Application>
  <PresentationFormat>Prezentácia na obrazovke (4:3)</PresentationFormat>
  <Paragraphs>60</Paragraphs>
  <Slides>13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13</vt:i4>
      </vt:variant>
    </vt:vector>
  </HeadingPairs>
  <TitlesOfParts>
    <vt:vector size="14" baseType="lpstr">
      <vt:lpstr>Motív Office</vt:lpstr>
      <vt:lpstr>PORÁŽKA NĚMECKA                      A JEHO SPOJENCŮ</vt:lpstr>
      <vt:lpstr>PORÁŽKA  NĚMECKA A JEHO SPOJENCŮ</vt:lpstr>
      <vt:lpstr>PORÁŽKA  NĚMECKA A JEHO SPOJENCŮ</vt:lpstr>
      <vt:lpstr>PORÁŽKA  NĚMECKA A JEHO SPOJENCŮ</vt:lpstr>
      <vt:lpstr>Pád Třetí říše</vt:lpstr>
      <vt:lpstr>Snímka 6</vt:lpstr>
      <vt:lpstr>Snímka 7</vt:lpstr>
      <vt:lpstr>Konec války</vt:lpstr>
      <vt:lpstr>Snímka 9</vt:lpstr>
      <vt:lpstr>Konec války</vt:lpstr>
      <vt:lpstr>Snímka 11</vt:lpstr>
      <vt:lpstr>Užitečná videa </vt:lpstr>
      <vt:lpstr>Otázky a úkoly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PoráŽka  Nemecka a jeho spojencov</dc:title>
  <dc:creator>Lukáš Gyepes</dc:creator>
  <cp:lastModifiedBy>Marian Pudelka</cp:lastModifiedBy>
  <cp:revision>14</cp:revision>
  <dcterms:created xsi:type="dcterms:W3CDTF">2016-03-17T15:05:51Z</dcterms:created>
  <dcterms:modified xsi:type="dcterms:W3CDTF">2020-03-19T19:02:58Z</dcterms:modified>
</cp:coreProperties>
</file>