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7" r:id="rId6"/>
    <p:sldId id="266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5B671-B1AD-4CD5-8579-36E91F1D2A9C}" type="datetimeFigureOut">
              <a:rPr lang="sk-SK" smtClean="0"/>
              <a:t>1.4.2020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83A4-F4EB-4F59-A23B-C79260AE3D90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5B671-B1AD-4CD5-8579-36E91F1D2A9C}" type="datetimeFigureOut">
              <a:rPr lang="sk-SK" smtClean="0"/>
              <a:t>1.4.2020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83A4-F4EB-4F59-A23B-C79260AE3D90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5B671-B1AD-4CD5-8579-36E91F1D2A9C}" type="datetimeFigureOut">
              <a:rPr lang="sk-SK" smtClean="0"/>
              <a:t>1.4.2020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83A4-F4EB-4F59-A23B-C79260AE3D90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5B671-B1AD-4CD5-8579-36E91F1D2A9C}" type="datetimeFigureOut">
              <a:rPr lang="sk-SK" smtClean="0"/>
              <a:t>1.4.2020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83A4-F4EB-4F59-A23B-C79260AE3D90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5B671-B1AD-4CD5-8579-36E91F1D2A9C}" type="datetimeFigureOut">
              <a:rPr lang="sk-SK" smtClean="0"/>
              <a:t>1.4.2020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83A4-F4EB-4F59-A23B-C79260AE3D90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5B671-B1AD-4CD5-8579-36E91F1D2A9C}" type="datetimeFigureOut">
              <a:rPr lang="sk-SK" smtClean="0"/>
              <a:t>1.4.2020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83A4-F4EB-4F59-A23B-C79260AE3D90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5B671-B1AD-4CD5-8579-36E91F1D2A9C}" type="datetimeFigureOut">
              <a:rPr lang="sk-SK" smtClean="0"/>
              <a:t>1.4.2020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83A4-F4EB-4F59-A23B-C79260AE3D90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5B671-B1AD-4CD5-8579-36E91F1D2A9C}" type="datetimeFigureOut">
              <a:rPr lang="sk-SK" smtClean="0"/>
              <a:t>1.4.2020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83A4-F4EB-4F59-A23B-C79260AE3D90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5B671-B1AD-4CD5-8579-36E91F1D2A9C}" type="datetimeFigureOut">
              <a:rPr lang="sk-SK" smtClean="0"/>
              <a:t>1.4.2020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83A4-F4EB-4F59-A23B-C79260AE3D90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5B671-B1AD-4CD5-8579-36E91F1D2A9C}" type="datetimeFigureOut">
              <a:rPr lang="sk-SK" smtClean="0"/>
              <a:t>1.4.2020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83A4-F4EB-4F59-A23B-C79260AE3D90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5B671-B1AD-4CD5-8579-36E91F1D2A9C}" type="datetimeFigureOut">
              <a:rPr lang="sk-SK" smtClean="0"/>
              <a:t>1.4.2020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83A4-F4EB-4F59-A23B-C79260AE3D90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5B671-B1AD-4CD5-8579-36E91F1D2A9C}" type="datetimeFigureOut">
              <a:rPr lang="sk-SK" smtClean="0"/>
              <a:t>1.4.2020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383A4-F4EB-4F59-A23B-C79260AE3D90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-243408"/>
            <a:ext cx="8229600" cy="1143000"/>
          </a:xfrm>
        </p:spPr>
        <p:txBody>
          <a:bodyPr/>
          <a:lstStyle/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Podnebné pasy 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Asie </a:t>
            </a:r>
            <a:endParaRPr lang="sk-SK" dirty="0"/>
          </a:p>
        </p:txBody>
      </p:sp>
      <p:pic>
        <p:nvPicPr>
          <p:cNvPr id="4" name="Zástupný symbol obsahu 3" descr="Súvisiaci obrázok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92696"/>
            <a:ext cx="8748464" cy="6165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-243408"/>
            <a:ext cx="8229600" cy="1143000"/>
          </a:xfrm>
        </p:spPr>
        <p:txBody>
          <a:bodyPr/>
          <a:lstStyle/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Podnebí Asie </a:t>
            </a:r>
            <a:endParaRPr lang="sk-SK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51520" y="836712"/>
            <a:ext cx="8892480" cy="5688632"/>
          </a:xfrm>
        </p:spPr>
        <p:txBody>
          <a:bodyPr>
            <a:normAutofit lnSpcReduction="10000"/>
          </a:bodyPr>
          <a:lstStyle/>
          <a:p>
            <a:r>
              <a:rPr lang="cs-CZ" b="1" u="sng" dirty="0" smtClean="0">
                <a:latin typeface="Times New Roman" pitchFamily="18" charset="0"/>
                <a:cs typeface="Times New Roman" pitchFamily="18" charset="0"/>
              </a:rPr>
              <a:t>Na území Asie se nacházejí </a:t>
            </a:r>
            <a:r>
              <a:rPr lang="cs-CZ" b="1" u="sng" dirty="0" smtClean="0">
                <a:latin typeface="Times New Roman" pitchFamily="18" charset="0"/>
                <a:cs typeface="Times New Roman" pitchFamily="18" charset="0"/>
              </a:rPr>
              <a:t>všechny podnebné pásy, </a:t>
            </a:r>
            <a:r>
              <a:rPr lang="cs-CZ" b="1" u="sng" dirty="0" smtClean="0">
                <a:latin typeface="Times New Roman" pitchFamily="18" charset="0"/>
                <a:cs typeface="Times New Roman" pitchFamily="18" charset="0"/>
              </a:rPr>
              <a:t>které najdeme na naší Zemi. </a:t>
            </a:r>
          </a:p>
          <a:p>
            <a:endParaRPr lang="cs-CZ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Na sever od severního polárního kruhu je podnebí 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subarktické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a v nejsevernější části světadílu 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arktické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cs-CZ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cs-C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Rozlehlá území ve vnitrozemí Asie mají podnebí s nízkými srážkami a značnými rozdíly teplot 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mezi 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létem a zimou – hovoříme o 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vnitrozemském (kontinentálním)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podnebí. </a:t>
            </a:r>
            <a:endParaRPr lang="sk-SK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sk-SK" dirty="0" smtClean="0"/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flipH="1">
            <a:off x="10332640" y="1124744"/>
            <a:ext cx="1861864" cy="562074"/>
          </a:xfrm>
        </p:spPr>
        <p:txBody>
          <a:bodyPr>
            <a:normAutofit fontScale="90000"/>
          </a:bodyPr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669360"/>
          </a:xfrm>
        </p:spPr>
        <p:txBody>
          <a:bodyPr>
            <a:normAutofit/>
          </a:bodyPr>
          <a:lstStyle/>
          <a:p>
            <a:pPr lvl="0"/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Velmi rozmanitá je 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subtropická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oblast, náleží k ní středomořské subtropy Malé Asie i Zakavkazska, </a:t>
            </a:r>
          </a:p>
          <a:p>
            <a:pPr lvl="0"/>
            <a:endParaRPr lang="sk-SK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Tropy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pokrývají jižní okraj světadílu v širokém pásu od Arabského poloostrova až po jihovýchodní Čínu, </a:t>
            </a:r>
          </a:p>
          <a:p>
            <a:pPr lvl="0"/>
            <a:endParaRPr lang="sk-SK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Rovníkové (ekvatoriální)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podnebí je charakteristické jen pro ostrovní části JV Asie, výrazně ovlivněny prouděním monzunů. Jedná se o 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tropické vlhké podnebí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.   </a:t>
            </a:r>
            <a:endParaRPr lang="sk-SK" dirty="0" smtClean="0">
              <a:latin typeface="Times New Roman" pitchFamily="18" charset="0"/>
              <a:cs typeface="Times New Roman" pitchFamily="18" charset="0"/>
            </a:endParaRPr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-243408"/>
            <a:ext cx="8229600" cy="1143000"/>
          </a:xfrm>
        </p:spPr>
        <p:txBody>
          <a:bodyPr/>
          <a:lstStyle/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Musíme vědět </a:t>
            </a:r>
            <a:endParaRPr lang="sk-SK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764704"/>
            <a:ext cx="8964488" cy="6552728"/>
          </a:xfrm>
        </p:spPr>
        <p:txBody>
          <a:bodyPr>
            <a:normAutofit lnSpcReduction="10000"/>
          </a:bodyPr>
          <a:lstStyle/>
          <a:p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Letní monzun</a:t>
            </a:r>
          </a:p>
          <a:p>
            <a:pPr>
              <a:buNone/>
            </a:pPr>
            <a:endParaRPr lang="sk-SK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Zimní monzun</a:t>
            </a:r>
          </a:p>
          <a:p>
            <a:endParaRPr lang="cs-CZ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Oba monzuny vanou v </a:t>
            </a:r>
            <a:r>
              <a:rPr lang="cs-CZ" b="1" u="sng" dirty="0" smtClean="0">
                <a:latin typeface="Times New Roman" pitchFamily="18" charset="0"/>
                <a:cs typeface="Times New Roman" pitchFamily="18" charset="0"/>
              </a:rPr>
              <a:t>jižní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cs-CZ" b="1" u="sng" dirty="0" smtClean="0">
                <a:latin typeface="Times New Roman" pitchFamily="18" charset="0"/>
                <a:cs typeface="Times New Roman" pitchFamily="18" charset="0"/>
              </a:rPr>
              <a:t>jihovýchodní </a:t>
            </a:r>
          </a:p>
          <a:p>
            <a:pPr>
              <a:buNone/>
            </a:pP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Asii. Jedná se o </a:t>
            </a:r>
            <a:r>
              <a:rPr lang="cs-CZ" b="1" u="sng" dirty="0" smtClean="0">
                <a:latin typeface="Times New Roman" pitchFamily="18" charset="0"/>
                <a:cs typeface="Times New Roman" pitchFamily="18" charset="0"/>
              </a:rPr>
              <a:t>sezónní větry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, a tudíž foukají </a:t>
            </a:r>
          </a:p>
          <a:p>
            <a:pPr>
              <a:buNone/>
            </a:pP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jenom v určitá roční období. </a:t>
            </a:r>
            <a:endParaRPr lang="cs-CZ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cs-CZ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Mezi tropickým a subtropickým pásmem se vyskytují 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tropické 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cyklóny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 Asii se jim říká </a:t>
            </a:r>
            <a:r>
              <a:rPr lang="cs-CZ" b="1" u="sng" dirty="0" smtClean="0">
                <a:latin typeface="Times New Roman" pitchFamily="18" charset="0"/>
                <a:cs typeface="Times New Roman" pitchFamily="18" charset="0"/>
              </a:rPr>
              <a:t>tajfuny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. Ovlivňují hlavně oblasti </a:t>
            </a:r>
            <a:r>
              <a:rPr lang="cs-CZ" b="1" u="sng" dirty="0" smtClean="0">
                <a:latin typeface="Times New Roman" pitchFamily="18" charset="0"/>
                <a:cs typeface="Times New Roman" pitchFamily="18" charset="0"/>
              </a:rPr>
              <a:t>jihovýchodní 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     a </a:t>
            </a:r>
            <a:r>
              <a:rPr lang="cs-CZ" b="1" u="sng" dirty="0" smtClean="0">
                <a:latin typeface="Times New Roman" pitchFamily="18" charset="0"/>
                <a:cs typeface="Times New Roman" pitchFamily="18" charset="0"/>
              </a:rPr>
              <a:t>východní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Asie.  </a:t>
            </a:r>
            <a:endParaRPr lang="sk-SK" dirty="0" smtClean="0">
              <a:latin typeface="Times New Roman" pitchFamily="18" charset="0"/>
              <a:cs typeface="Times New Roman" pitchFamily="18" charset="0"/>
            </a:endParaRPr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>
            <a:normAutofit/>
          </a:bodyPr>
          <a:lstStyle/>
          <a:p>
            <a:r>
              <a:rPr lang="cs-CZ" sz="4000" dirty="0" smtClean="0">
                <a:latin typeface="Times New Roman" pitchFamily="18" charset="0"/>
                <a:cs typeface="Times New Roman" pitchFamily="18" charset="0"/>
              </a:rPr>
              <a:t>Vanoucí monzuny v jižní Asii </a:t>
            </a:r>
            <a:endParaRPr lang="sk-SK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Zástupný symbol obsahu 3" descr="Monzuny+Letní+monzun+Zimní+monzu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124744"/>
            <a:ext cx="7920880" cy="57332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84168" y="836712"/>
            <a:ext cx="3059832" cy="1143000"/>
          </a:xfrm>
        </p:spPr>
        <p:txBody>
          <a:bodyPr>
            <a:noAutofit/>
          </a:bodyPr>
          <a:lstStyle/>
          <a:p>
            <a:r>
              <a:rPr lang="cs-CZ" sz="3200" dirty="0" smtClean="0">
                <a:latin typeface="Times New Roman" pitchFamily="18" charset="0"/>
                <a:cs typeface="Times New Roman" pitchFamily="18" charset="0"/>
              </a:rPr>
              <a:t>Filipíny – stát     v jihovýchodní Asii, postihnutý tajfunem.</a:t>
            </a:r>
            <a:endParaRPr lang="sk-SK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Zástupný symbol obsahu 3" descr="1560405-filipiny-po-przejsciu-tajfunu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71399"/>
            <a:ext cx="6084168" cy="3672408"/>
          </a:xfrm>
        </p:spPr>
      </p:pic>
      <p:pic>
        <p:nvPicPr>
          <p:cNvPr id="5" name="Obrázok 4" descr="Filipín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35288" y="3041576"/>
            <a:ext cx="6408712" cy="38164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flipH="1">
            <a:off x="10044608" y="1196752"/>
            <a:ext cx="1213792" cy="634082"/>
          </a:xfrm>
        </p:spPr>
        <p:txBody>
          <a:bodyPr>
            <a:normAutofit fontScale="90000"/>
          </a:bodyPr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0"/>
            <a:ext cx="9540552" cy="6858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b="1" u="sng" dirty="0" smtClean="0">
                <a:latin typeface="Times New Roman" pitchFamily="18" charset="0"/>
                <a:cs typeface="Times New Roman" pitchFamily="18" charset="0"/>
              </a:rPr>
              <a:t>Asijské </a:t>
            </a:r>
            <a:r>
              <a:rPr lang="cs-CZ" b="1" u="sng" dirty="0" smtClean="0">
                <a:latin typeface="Times New Roman" pitchFamily="18" charset="0"/>
                <a:cs typeface="Times New Roman" pitchFamily="18" charset="0"/>
              </a:rPr>
              <a:t>nej – asijské rekordy, </a:t>
            </a:r>
            <a:r>
              <a:rPr lang="cs-CZ" b="1" u="sng" dirty="0" smtClean="0">
                <a:latin typeface="Times New Roman" pitchFamily="18" charset="0"/>
                <a:cs typeface="Times New Roman" pitchFamily="18" charset="0"/>
              </a:rPr>
              <a:t>(klima)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sk-SK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cs-CZ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sk-SK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Nejdeštivější místo světa a taky Asie: </a:t>
            </a:r>
            <a:r>
              <a:rPr lang="cs-CZ" b="1" dirty="0" err="1" smtClean="0">
                <a:latin typeface="Times New Roman" pitchFamily="18" charset="0"/>
                <a:cs typeface="Times New Roman" pitchFamily="18" charset="0"/>
              </a:rPr>
              <a:t>Čérápuňdží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 11 430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mm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(průměrný roční chod srážek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), v Indii</a:t>
            </a:r>
            <a:endParaRPr lang="sk-SK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Nejsušší místo Asie 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Aden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46 mm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(průměrné roční srážky), 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v Jemenu (Arabský poloostrov),   </a:t>
            </a:r>
            <a:endParaRPr lang="sk-SK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Nejnižší naměřená teplota Asie: </a:t>
            </a:r>
            <a:r>
              <a:rPr lang="cs-CZ" b="1" dirty="0" err="1" smtClean="0">
                <a:latin typeface="Times New Roman" pitchFamily="18" charset="0"/>
                <a:cs typeface="Times New Roman" pitchFamily="18" charset="0"/>
              </a:rPr>
              <a:t>Ojmjakon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 (- 78 °C)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, </a:t>
            </a:r>
            <a:endParaRPr lang="cs-CZ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  oblast na Sibiři v Rusku, </a:t>
            </a:r>
            <a:endParaRPr lang="sk-SK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Nejvýše naměřená teplota Asie: </a:t>
            </a:r>
            <a:r>
              <a:rPr lang="cs-CZ" b="1" dirty="0" err="1" smtClean="0">
                <a:latin typeface="Times New Roman" pitchFamily="18" charset="0"/>
                <a:cs typeface="Times New Roman" pitchFamily="18" charset="0"/>
              </a:rPr>
              <a:t>Tirat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 Zvi (54 °C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, oblast v Izraeli. 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sk-SK" dirty="0" smtClean="0">
              <a:latin typeface="Times New Roman" pitchFamily="18" charset="0"/>
              <a:cs typeface="Times New Roman" pitchFamily="18" charset="0"/>
            </a:endParaRPr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/>
          </a:bodyPr>
          <a:lstStyle/>
          <a:p>
            <a:r>
              <a:rPr lang="cs-CZ" sz="3200" dirty="0" smtClean="0">
                <a:latin typeface="Times New Roman" pitchFamily="18" charset="0"/>
                <a:cs typeface="Times New Roman" pitchFamily="18" charset="0"/>
              </a:rPr>
              <a:t>Na základě podnebných pásů se vyčleňují            i jednotlivé oblasti s různým množstvím srážek </a:t>
            </a:r>
            <a:endParaRPr lang="sk-SK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-252536" y="1052736"/>
            <a:ext cx="8686800" cy="4525963"/>
          </a:xfrm>
        </p:spPr>
        <p:txBody>
          <a:bodyPr>
            <a:normAutofit/>
          </a:bodyPr>
          <a:lstStyle/>
          <a:p>
            <a:r>
              <a:rPr lang="cs-CZ" sz="2400" dirty="0" smtClean="0">
                <a:latin typeface="Times New Roman" pitchFamily="18" charset="0"/>
                <a:cs typeface="Times New Roman" pitchFamily="18" charset="0"/>
              </a:rPr>
              <a:t>Jednoduše řečeno, v každém podnebném pásu padne jiné množství srážek. Toto ovlivňuje vícero faktorů. (O nich jsem už v minulosti mluvil, už musíme umět které to jsou). </a:t>
            </a:r>
            <a:endParaRPr lang="sk-SK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Obrázok 3" descr="Rozložení_sráže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04864"/>
            <a:ext cx="9144000" cy="46531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 descr="Čérapundží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332656"/>
            <a:ext cx="9144000" cy="626469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-315416"/>
            <a:ext cx="8229600" cy="1143000"/>
          </a:xfrm>
        </p:spPr>
        <p:txBody>
          <a:bodyPr/>
          <a:lstStyle/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Otázky a úkoly</a:t>
            </a:r>
            <a:endParaRPr lang="sk-SK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79512" y="548680"/>
            <a:ext cx="8964488" cy="630932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cs-CZ" sz="2800" dirty="0" smtClean="0">
                <a:latin typeface="Times New Roman" pitchFamily="18" charset="0"/>
                <a:cs typeface="Times New Roman" pitchFamily="18" charset="0"/>
              </a:rPr>
              <a:t>Ve kterých částech kontinentu (v Asii) spadne                         v průběhu roku nejvíce srážek? Ve kterém měsíci je srážková činnost nejintenzívnější? Čím je to způsobeno? </a:t>
            </a:r>
          </a:p>
          <a:p>
            <a:pPr marL="514350" indent="-514350">
              <a:buAutoNum type="arabicPeriod"/>
            </a:pPr>
            <a:r>
              <a:rPr lang="cs-CZ" sz="2800" dirty="0" smtClean="0">
                <a:latin typeface="Times New Roman" pitchFamily="18" charset="0"/>
                <a:cs typeface="Times New Roman" pitchFamily="18" charset="0"/>
              </a:rPr>
              <a:t>Napiš, kterým směrem vanou letní a zimní monzuny v Asii.</a:t>
            </a:r>
          </a:p>
          <a:p>
            <a:pPr marL="514350" indent="-514350">
              <a:buAutoNum type="arabicPeriod"/>
            </a:pPr>
            <a:r>
              <a:rPr lang="cs-CZ" sz="2800" dirty="0" smtClean="0">
                <a:latin typeface="Times New Roman" pitchFamily="18" charset="0"/>
                <a:cs typeface="Times New Roman" pitchFamily="18" charset="0"/>
              </a:rPr>
              <a:t>Uveď, které asijské země jsou nejvíce vystaveny nebezpečí tajfunů. Jaký vliv to má na život zdejších obyvatel? </a:t>
            </a:r>
          </a:p>
          <a:p>
            <a:pPr marL="514350" indent="-514350">
              <a:buAutoNum type="arabicPeriod"/>
            </a:pPr>
            <a:endParaRPr lang="cs-CZ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r>
              <a:rPr lang="cs-CZ" sz="2800" dirty="0" smtClean="0">
                <a:latin typeface="Times New Roman" pitchFamily="18" charset="0"/>
                <a:cs typeface="Times New Roman" pitchFamily="18" charset="0"/>
              </a:rPr>
              <a:t>Na str. </a:t>
            </a:r>
            <a:r>
              <a:rPr lang="cs-CZ" sz="2800" b="1" dirty="0" smtClean="0">
                <a:latin typeface="Times New Roman" pitchFamily="18" charset="0"/>
                <a:cs typeface="Times New Roman" pitchFamily="18" charset="0"/>
              </a:rPr>
              <a:t>90</a:t>
            </a:r>
            <a:r>
              <a:rPr lang="cs-CZ" sz="2800" dirty="0" smtClean="0">
                <a:latin typeface="Times New Roman" pitchFamily="18" charset="0"/>
                <a:cs typeface="Times New Roman" pitchFamily="18" charset="0"/>
              </a:rPr>
              <a:t>, v učebnici zeměpisu se nacházejí čtyři </a:t>
            </a:r>
            <a:r>
              <a:rPr lang="cs-CZ" sz="2800" b="1" dirty="0" smtClean="0">
                <a:latin typeface="Times New Roman" pitchFamily="18" charset="0"/>
                <a:cs typeface="Times New Roman" pitchFamily="18" charset="0"/>
              </a:rPr>
              <a:t>klimatografy</a:t>
            </a:r>
            <a:r>
              <a:rPr lang="cs-CZ" sz="2800" dirty="0" smtClean="0">
                <a:latin typeface="Times New Roman" pitchFamily="18" charset="0"/>
                <a:cs typeface="Times New Roman" pitchFamily="18" charset="0"/>
              </a:rPr>
              <a:t>, které znázorňují množství srážek a teploty         v jednotlivých měsících vybraných měst Asie. Máme tady města: </a:t>
            </a:r>
            <a:r>
              <a:rPr lang="cs-CZ" sz="2800" b="1" u="sng" dirty="0" smtClean="0">
                <a:latin typeface="Times New Roman" pitchFamily="18" charset="0"/>
                <a:cs typeface="Times New Roman" pitchFamily="18" charset="0"/>
              </a:rPr>
              <a:t>Jakutsk, Rijád, Kalkata, Padang (Indonésie).         </a:t>
            </a:r>
            <a:r>
              <a:rPr lang="cs-CZ" sz="2800" dirty="0" smtClean="0">
                <a:latin typeface="Times New Roman" pitchFamily="18" charset="0"/>
                <a:cs typeface="Times New Roman" pitchFamily="18" charset="0"/>
              </a:rPr>
              <a:t>Vaším úkolem bude zjistit, v kterých podnebních pásech       se tyto města nacházejí. Určit, které město je ve vnitrozemí         a které se nachází u pobřeží. Jaký to má vliv na množství tamních srážek?        </a:t>
            </a:r>
            <a:endParaRPr lang="sk-SK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-243408"/>
            <a:ext cx="8229600" cy="1143000"/>
          </a:xfrm>
        </p:spPr>
        <p:txBody>
          <a:bodyPr>
            <a:normAutofit/>
          </a:bodyPr>
          <a:lstStyle/>
          <a:p>
            <a:r>
              <a:rPr lang="cs-CZ" sz="3600" dirty="0" smtClean="0">
                <a:latin typeface="Times New Roman" pitchFamily="18" charset="0"/>
                <a:cs typeface="Times New Roman" pitchFamily="18" charset="0"/>
              </a:rPr>
              <a:t>Klimatografy zmíněných měst</a:t>
            </a:r>
            <a:endParaRPr lang="sk-SK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51520" y="620688"/>
            <a:ext cx="8229600" cy="4525963"/>
          </a:xfrm>
        </p:spPr>
        <p:txBody>
          <a:bodyPr>
            <a:normAutofit/>
          </a:bodyPr>
          <a:lstStyle/>
          <a:p>
            <a:r>
              <a:rPr lang="cs-CZ" sz="2800" dirty="0" smtClean="0">
                <a:latin typeface="Times New Roman" pitchFamily="18" charset="0"/>
                <a:cs typeface="Times New Roman" pitchFamily="18" charset="0"/>
              </a:rPr>
              <a:t>Podívejte se na množství srážek a teploty                   v jednotlivých klimatografech ze str. 90. </a:t>
            </a: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cs-CZ" sz="2800" dirty="0" smtClean="0">
                <a:latin typeface="Times New Roman" pitchFamily="18" charset="0"/>
                <a:cs typeface="Times New Roman" pitchFamily="18" charset="0"/>
              </a:rPr>
              <a:t>Jejich hodnoty jsou vyhraněny na základě toho           v jakém podnebném pasu se nacházejí.  </a:t>
            </a:r>
            <a:endParaRPr lang="sk-SK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Obrázok 3" descr="jakutsk_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636912"/>
            <a:ext cx="2880320" cy="3960440"/>
          </a:xfrm>
          <a:prstGeom prst="rect">
            <a:avLst/>
          </a:prstGeom>
        </p:spPr>
      </p:pic>
      <p:pic>
        <p:nvPicPr>
          <p:cNvPr id="5" name="Obrázok 4" descr="riad_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47864" y="2708920"/>
            <a:ext cx="2571750" cy="3600450"/>
          </a:xfrm>
          <a:prstGeom prst="rect">
            <a:avLst/>
          </a:prstGeom>
        </p:spPr>
      </p:pic>
      <p:pic>
        <p:nvPicPr>
          <p:cNvPr id="6" name="Obrázok 5" descr="kalkutta_2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28184" y="2708920"/>
            <a:ext cx="2571750" cy="3600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331</Words>
  <Application>Microsoft Office PowerPoint</Application>
  <PresentationFormat>Prezentácia na obrazovke (4:3)</PresentationFormat>
  <Paragraphs>43</Paragraphs>
  <Slides>11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2" baseType="lpstr">
      <vt:lpstr>Motív Office</vt:lpstr>
      <vt:lpstr>Podnebné pasy Asie </vt:lpstr>
      <vt:lpstr>Podnebí Asie </vt:lpstr>
      <vt:lpstr>Snímka 3</vt:lpstr>
      <vt:lpstr>Musíme vědět </vt:lpstr>
      <vt:lpstr>Vanoucí monzuny v jižní Asii </vt:lpstr>
      <vt:lpstr>Filipíny – stát     v jihovýchodní Asii, postihnutý tajfunem.</vt:lpstr>
      <vt:lpstr>Snímka 7</vt:lpstr>
      <vt:lpstr>Na základě podnebných pásů se vyčleňují            i jednotlivé oblasti s různým množstvím srážek </vt:lpstr>
      <vt:lpstr>Snímka 9</vt:lpstr>
      <vt:lpstr>Otázky a úkoly</vt:lpstr>
      <vt:lpstr>Klimatografy zmíněných měst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Podnebí Asie </dc:title>
  <dc:creator>Marian Pudelka</dc:creator>
  <cp:lastModifiedBy>Marian Pudelka</cp:lastModifiedBy>
  <cp:revision>9</cp:revision>
  <dcterms:created xsi:type="dcterms:W3CDTF">2020-04-01T14:57:44Z</dcterms:created>
  <dcterms:modified xsi:type="dcterms:W3CDTF">2020-04-01T19:58:25Z</dcterms:modified>
</cp:coreProperties>
</file>